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1"/>
  </p:notesMasterIdLst>
  <p:sldIdLst>
    <p:sldId id="352" r:id="rId2"/>
    <p:sldId id="348" r:id="rId3"/>
    <p:sldId id="345" r:id="rId4"/>
    <p:sldId id="349" r:id="rId5"/>
    <p:sldId id="351" r:id="rId6"/>
    <p:sldId id="321" r:id="rId7"/>
    <p:sldId id="324" r:id="rId8"/>
    <p:sldId id="322" r:id="rId9"/>
    <p:sldId id="350" r:id="rId1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DDBD"/>
    <a:srgbClr val="84CDFF"/>
    <a:srgbClr val="FFE698"/>
    <a:srgbClr val="674A22"/>
    <a:srgbClr val="D2CFB4"/>
    <a:srgbClr val="2E2E2E"/>
    <a:srgbClr val="FF8F1C"/>
    <a:srgbClr val="D3FF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8" y="53"/>
      </p:cViewPr>
      <p:guideLst>
        <p:guide orient="horz" pos="2160"/>
        <p:guide pos="2880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1C43863-590E-124F-A377-5496A3362E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7183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ＭＳ Ｐゴシック" pitchFamily="-109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0A59F7-CB95-8847-856C-C879965DD6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924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0E5825-9D4C-054D-93D0-9CD026B8D4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528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FAA1F1-295B-EA44-A481-81EB60F75E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865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36C04C-5F8A-3244-9106-AE9D78D3E2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063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A00C57-CABE-7242-A234-228A647888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315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0B6CA6-E1E1-6543-AFE0-6483177411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572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34ACC-72B8-EF43-979B-BD9F335E1A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596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5400A6-AC67-F046-A364-CD8FCEA535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691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698BCA-E8CE-1841-A7A1-671626B924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932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B1E319-D69D-1D49-81DC-872F43219A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122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841751-57F9-F347-ACEF-E0D09D6E5B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18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A2C501B-DD36-2343-B5B6-C8EC57BFA0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9" charset="0"/>
          <a:ea typeface="ＭＳ Ｐゴシック" pitchFamily="-109" charset="-128"/>
          <a:cs typeface="ＭＳ Ｐゴシック" pitchFamily="-109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9" charset="0"/>
          <a:ea typeface="ＭＳ Ｐゴシック" pitchFamily="-109" charset="-128"/>
          <a:cs typeface="ＭＳ Ｐゴシック" pitchFamily="-109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9" charset="0"/>
          <a:ea typeface="ＭＳ Ｐゴシック" pitchFamily="-109" charset="-128"/>
          <a:cs typeface="ＭＳ Ｐゴシック" pitchFamily="-109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9" charset="0"/>
          <a:ea typeface="ＭＳ Ｐゴシック" pitchFamily="-109" charset="-128"/>
          <a:cs typeface="ＭＳ Ｐゴシック" pitchFamily="-109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9" charset="0"/>
          <a:ea typeface="ＭＳ Ｐゴシック" pitchFamily="-109" charset="-128"/>
          <a:cs typeface="ＭＳ Ｐゴシック" pitchFamily="-109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9" charset="0"/>
          <a:ea typeface="ＭＳ Ｐゴシック" pitchFamily="-109" charset="-128"/>
          <a:cs typeface="ＭＳ Ｐゴシック" pitchFamily="-109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9" charset="0"/>
          <a:ea typeface="ＭＳ Ｐゴシック" pitchFamily="-109" charset="-128"/>
          <a:cs typeface="ＭＳ Ｐゴシック" pitchFamily="-109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9" charset="0"/>
          <a:ea typeface="ＭＳ Ｐゴシック" pitchFamily="-109" charset="-128"/>
          <a:cs typeface="ＭＳ Ｐゴシック" pitchFamily="-109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ctrTitle"/>
          </p:nvPr>
        </p:nvSpPr>
        <p:spPr>
          <a:xfrm>
            <a:off x="228600" y="914400"/>
            <a:ext cx="8610600" cy="4800600"/>
          </a:xfrm>
        </p:spPr>
        <p:txBody>
          <a:bodyPr/>
          <a:lstStyle/>
          <a:p>
            <a:r>
              <a:rPr lang="en-US" b="1">
                <a:solidFill>
                  <a:srgbClr val="FFE698"/>
                </a:solidFill>
                <a:latin typeface="Times New Roman" charset="0"/>
                <a:ea typeface="ＭＳ Ｐゴシック" charset="0"/>
                <a:cs typeface="Times New Roman" charset="0"/>
              </a:rPr>
              <a:t>The 2020 pandemic in</a:t>
            </a:r>
            <a:br>
              <a:rPr lang="en-US" b="1">
                <a:solidFill>
                  <a:srgbClr val="FFE698"/>
                </a:solidFill>
                <a:latin typeface="Times New Roman" charset="0"/>
                <a:ea typeface="ＭＳ Ｐゴシック" charset="0"/>
                <a:cs typeface="Times New Roman" charset="0"/>
              </a:rPr>
            </a:br>
            <a:r>
              <a:rPr lang="en-US" b="1">
                <a:solidFill>
                  <a:srgbClr val="FFE698"/>
                </a:solidFill>
                <a:latin typeface="Times New Roman" charset="0"/>
                <a:ea typeface="ＭＳ Ｐゴシック" charset="0"/>
                <a:cs typeface="Times New Roman" charset="0"/>
              </a:rPr>
              <a:t>comparative historical perspective</a:t>
            </a:r>
            <a:br>
              <a:rPr lang="en-US" b="1">
                <a:solidFill>
                  <a:srgbClr val="FFE698"/>
                </a:solidFill>
                <a:latin typeface="Times New Roman" charset="0"/>
                <a:ea typeface="ＭＳ Ｐゴシック" charset="0"/>
                <a:cs typeface="Times New Roman" charset="0"/>
              </a:rPr>
            </a:br>
            <a:br>
              <a:rPr lang="en-US" b="1">
                <a:solidFill>
                  <a:srgbClr val="FFE698"/>
                </a:solidFill>
                <a:latin typeface="Times New Roman" charset="0"/>
                <a:ea typeface="ＭＳ Ｐゴシック" charset="0"/>
                <a:cs typeface="Times New Roman" charset="0"/>
              </a:rPr>
            </a:br>
            <a:br>
              <a:rPr lang="en-US" b="1">
                <a:solidFill>
                  <a:srgbClr val="FFE698"/>
                </a:solidFill>
                <a:latin typeface="Times New Roman" charset="0"/>
                <a:ea typeface="ＭＳ Ｐゴシック" charset="0"/>
                <a:cs typeface="Times New Roman" charset="0"/>
              </a:rPr>
            </a:br>
            <a:r>
              <a:rPr lang="en-US" b="1" i="1">
                <a:solidFill>
                  <a:srgbClr val="FFE698"/>
                </a:solidFill>
                <a:latin typeface="Times New Roman" charset="0"/>
                <a:ea typeface="ＭＳ Ｐゴシック" charset="0"/>
                <a:cs typeface="Times New Roman" charset="0"/>
              </a:rPr>
              <a:t>an illustrated reflection by the UIUC</a:t>
            </a:r>
            <a:br>
              <a:rPr lang="en-US" b="1" i="1">
                <a:solidFill>
                  <a:srgbClr val="FFE698"/>
                </a:solidFill>
                <a:latin typeface="Times New Roman" charset="0"/>
                <a:ea typeface="ＭＳ Ｐゴシック" charset="0"/>
                <a:cs typeface="Times New Roman" charset="0"/>
              </a:rPr>
            </a:br>
            <a:r>
              <a:rPr lang="en-US" b="1" i="1">
                <a:solidFill>
                  <a:srgbClr val="FFE698"/>
                </a:solidFill>
                <a:latin typeface="Times New Roman" charset="0"/>
                <a:ea typeface="ＭＳ Ｐゴシック" charset="0"/>
                <a:cs typeface="Times New Roman" charset="0"/>
              </a:rPr>
              <a:t>Department of Anthropology</a:t>
            </a:r>
            <a:endParaRPr lang="en-US" b="1">
              <a:solidFill>
                <a:srgbClr val="FFE698"/>
              </a:solidFill>
              <a:latin typeface="Times New Roman" charset="0"/>
              <a:ea typeface="ＭＳ Ｐゴシック" charset="0"/>
              <a:cs typeface="Times New Roman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4" descr="11 NYT 3.10.20 containing New Rochelle cop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48" t="58701" r="26901" b="32251"/>
          <a:stretch>
            <a:fillRect/>
          </a:stretch>
        </p:blipFill>
        <p:spPr bwMode="auto">
          <a:xfrm>
            <a:off x="533400" y="152400"/>
            <a:ext cx="26289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" name="Picture 5" descr="11 NYT 3.10.20 containing New Rochelle cop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6" b="68910"/>
          <a:stretch>
            <a:fillRect/>
          </a:stretch>
        </p:blipFill>
        <p:spPr bwMode="auto">
          <a:xfrm>
            <a:off x="3784600" y="0"/>
            <a:ext cx="5359400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1" descr="Screen Shot 2020-03-17 at Mar 17, 2020     3.00.21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37465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TextBox 2"/>
          <p:cNvSpPr txBox="1">
            <a:spLocks noChangeArrowheads="1"/>
          </p:cNvSpPr>
          <p:nvPr/>
        </p:nvSpPr>
        <p:spPr bwMode="auto">
          <a:xfrm rot="-3875901">
            <a:off x="95250" y="5665788"/>
            <a:ext cx="13906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000"/>
              <a:t>Manhattan</a:t>
            </a:r>
          </a:p>
        </p:txBody>
      </p:sp>
      <p:sp>
        <p:nvSpPr>
          <p:cNvPr id="14341" name="TextBox 3"/>
          <p:cNvSpPr txBox="1">
            <a:spLocks noChangeArrowheads="1"/>
          </p:cNvSpPr>
          <p:nvPr/>
        </p:nvSpPr>
        <p:spPr bwMode="auto">
          <a:xfrm>
            <a:off x="1828800" y="4191000"/>
            <a:ext cx="11461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 b="1">
                <a:solidFill>
                  <a:srgbClr val="FF0000"/>
                </a:solidFill>
              </a:rPr>
              <a:t>New </a:t>
            </a:r>
          </a:p>
          <a:p>
            <a:r>
              <a:rPr lang="en-US" sz="1800" b="1">
                <a:solidFill>
                  <a:srgbClr val="FF0000"/>
                </a:solidFill>
              </a:rPr>
              <a:t>Rochelle</a:t>
            </a:r>
          </a:p>
        </p:txBody>
      </p:sp>
      <p:sp>
        <p:nvSpPr>
          <p:cNvPr id="14342" name="TextBox 2"/>
          <p:cNvSpPr txBox="1">
            <a:spLocks noChangeArrowheads="1"/>
          </p:cNvSpPr>
          <p:nvPr/>
        </p:nvSpPr>
        <p:spPr bwMode="auto">
          <a:xfrm>
            <a:off x="685800" y="762000"/>
            <a:ext cx="2324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/>
              <a:t>March 10, 2020</a:t>
            </a:r>
          </a:p>
        </p:txBody>
      </p:sp>
      <p:sp>
        <p:nvSpPr>
          <p:cNvPr id="14343" name="TextBox 3"/>
          <p:cNvSpPr txBox="1">
            <a:spLocks noChangeArrowheads="1"/>
          </p:cNvSpPr>
          <p:nvPr/>
        </p:nvSpPr>
        <p:spPr bwMode="auto">
          <a:xfrm>
            <a:off x="3657600" y="1524000"/>
            <a:ext cx="5602288" cy="541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200" i="1">
                <a:latin typeface="Times New Roman" charset="0"/>
                <a:cs typeface="Times New Roman" charset="0"/>
              </a:rPr>
              <a:t>This action </a:t>
            </a:r>
            <a:r>
              <a:rPr lang="mr-IN" sz="2200" i="1">
                <a:latin typeface="Times New Roman" charset="0"/>
                <a:cs typeface="Times New Roman" charset="0"/>
              </a:rPr>
              <a:t>–</a:t>
            </a:r>
            <a:r>
              <a:rPr lang="en-US" sz="2200" i="1">
                <a:latin typeface="Times New Roman" charset="0"/>
                <a:cs typeface="Times New Roman" charset="0"/>
              </a:rPr>
              <a:t> to quarantine an epicenter of the</a:t>
            </a:r>
          </a:p>
          <a:p>
            <a:r>
              <a:rPr lang="en-US" sz="2200" i="1">
                <a:latin typeface="Times New Roman" charset="0"/>
                <a:cs typeface="Times New Roman" charset="0"/>
              </a:rPr>
              <a:t>emerging pandemic </a:t>
            </a:r>
            <a:r>
              <a:rPr lang="mr-IN" sz="2200" i="1">
                <a:latin typeface="Times New Roman" charset="0"/>
                <a:cs typeface="Times New Roman" charset="0"/>
              </a:rPr>
              <a:t>–</a:t>
            </a:r>
            <a:r>
              <a:rPr lang="en-US" sz="2200" i="1">
                <a:latin typeface="Times New Roman" charset="0"/>
                <a:cs typeface="Times New Roman" charset="0"/>
              </a:rPr>
              <a:t> seemed extraordinary at </a:t>
            </a:r>
          </a:p>
          <a:p>
            <a:r>
              <a:rPr lang="en-US" sz="2200" i="1">
                <a:latin typeface="Times New Roman" charset="0"/>
                <a:cs typeface="Times New Roman" charset="0"/>
              </a:rPr>
              <a:t>the moment. Yet late in the summer of</a:t>
            </a:r>
            <a:r>
              <a:rPr lang="en-US" sz="2200" b="1" i="1">
                <a:solidFill>
                  <a:srgbClr val="FF0000"/>
                </a:solidFill>
                <a:latin typeface="Times New Roman" charset="0"/>
                <a:cs typeface="Times New Roman" charset="0"/>
              </a:rPr>
              <a:t> 1665 </a:t>
            </a:r>
            <a:r>
              <a:rPr lang="en-US" sz="2200" i="1">
                <a:latin typeface="Times New Roman" charset="0"/>
                <a:cs typeface="Times New Roman" charset="0"/>
              </a:rPr>
              <a:t>the </a:t>
            </a:r>
          </a:p>
          <a:p>
            <a:r>
              <a:rPr lang="en-US" sz="2200" i="1">
                <a:latin typeface="Times New Roman" charset="0"/>
                <a:cs typeface="Times New Roman" charset="0"/>
              </a:rPr>
              <a:t>church rector of </a:t>
            </a:r>
            <a:r>
              <a:rPr lang="en-US" sz="2200" b="1" i="1">
                <a:solidFill>
                  <a:srgbClr val="FF0000"/>
                </a:solidFill>
                <a:latin typeface="Times New Roman" charset="0"/>
                <a:cs typeface="Times New Roman" charset="0"/>
              </a:rPr>
              <a:t>Eyam</a:t>
            </a:r>
            <a:r>
              <a:rPr lang="en-US" sz="2200" i="1">
                <a:latin typeface="Times New Roman" charset="0"/>
                <a:cs typeface="Times New Roman" charset="0"/>
              </a:rPr>
              <a:t>, a small village in the </a:t>
            </a:r>
          </a:p>
          <a:p>
            <a:r>
              <a:rPr lang="en-US" sz="2200" i="1">
                <a:latin typeface="Times New Roman" charset="0"/>
                <a:cs typeface="Times New Roman" charset="0"/>
              </a:rPr>
              <a:t>East Midlands of England exhorted his flock </a:t>
            </a:r>
          </a:p>
          <a:p>
            <a:r>
              <a:rPr lang="en-US" sz="2200" i="1">
                <a:latin typeface="Times New Roman" charset="0"/>
                <a:cs typeface="Times New Roman" charset="0"/>
              </a:rPr>
              <a:t>to self-quarantine in the face of a deadly </a:t>
            </a:r>
          </a:p>
          <a:p>
            <a:r>
              <a:rPr lang="en-US" sz="2200" i="1">
                <a:latin typeface="Times New Roman" charset="0"/>
                <a:cs typeface="Times New Roman" charset="0"/>
              </a:rPr>
              <a:t>plague they could not understand </a:t>
            </a:r>
            <a:r>
              <a:rPr lang="mr-IN" sz="2200" i="1">
                <a:latin typeface="Times New Roman" charset="0"/>
                <a:cs typeface="Times New Roman" charset="0"/>
              </a:rPr>
              <a:t>–</a:t>
            </a:r>
            <a:r>
              <a:rPr lang="en-US" sz="2200" i="1">
                <a:latin typeface="Times New Roman" charset="0"/>
                <a:cs typeface="Times New Roman" charset="0"/>
              </a:rPr>
              <a:t> as we do </a:t>
            </a:r>
          </a:p>
          <a:p>
            <a:r>
              <a:rPr lang="en-US" sz="2200" i="1">
                <a:latin typeface="Times New Roman" charset="0"/>
                <a:cs typeface="Times New Roman" charset="0"/>
              </a:rPr>
              <a:t>the Covid-19 virus today. </a:t>
            </a:r>
          </a:p>
          <a:p>
            <a:endParaRPr lang="en-US" sz="1200" i="1">
              <a:latin typeface="Times New Roman" charset="0"/>
              <a:cs typeface="Times New Roman" charset="0"/>
            </a:endParaRPr>
          </a:p>
          <a:p>
            <a:r>
              <a:rPr lang="en-US" sz="2200" i="1">
                <a:latin typeface="Times New Roman" charset="0"/>
                <a:cs typeface="Times New Roman" charset="0"/>
              </a:rPr>
              <a:t>In an act of extraordinary civic responsibility </a:t>
            </a:r>
          </a:p>
          <a:p>
            <a:r>
              <a:rPr lang="en-US" sz="2200" i="1">
                <a:latin typeface="Times New Roman" charset="0"/>
                <a:cs typeface="Times New Roman" charset="0"/>
              </a:rPr>
              <a:t>and moral underpinning, the villagers of Eyam </a:t>
            </a:r>
          </a:p>
          <a:p>
            <a:r>
              <a:rPr lang="en-US" sz="2200" i="1">
                <a:latin typeface="Times New Roman" charset="0"/>
                <a:cs typeface="Times New Roman" charset="0"/>
              </a:rPr>
              <a:t>agreed to heed their rector, knowing full well </a:t>
            </a:r>
          </a:p>
          <a:p>
            <a:r>
              <a:rPr lang="en-US" sz="2200" i="1">
                <a:latin typeface="Times New Roman" charset="0"/>
                <a:cs typeface="Times New Roman" charset="0"/>
              </a:rPr>
              <a:t>that many </a:t>
            </a:r>
            <a:r>
              <a:rPr lang="mr-IN" sz="2200" i="1">
                <a:latin typeface="Times New Roman" charset="0"/>
                <a:cs typeface="Times New Roman" charset="0"/>
              </a:rPr>
              <a:t>–</a:t>
            </a:r>
            <a:r>
              <a:rPr lang="en-US" sz="2200" i="1">
                <a:latin typeface="Times New Roman" charset="0"/>
                <a:cs typeface="Times New Roman" charset="0"/>
              </a:rPr>
              <a:t> perhaps most </a:t>
            </a:r>
            <a:r>
              <a:rPr lang="mr-IN" sz="2200" i="1">
                <a:latin typeface="Times New Roman" charset="0"/>
                <a:cs typeface="Times New Roman" charset="0"/>
              </a:rPr>
              <a:t>–</a:t>
            </a:r>
            <a:r>
              <a:rPr lang="en-US" sz="2200" i="1">
                <a:latin typeface="Times New Roman" charset="0"/>
                <a:cs typeface="Times New Roman" charset="0"/>
              </a:rPr>
              <a:t> would die. The </a:t>
            </a:r>
          </a:p>
          <a:p>
            <a:r>
              <a:rPr lang="en-US" sz="2200" i="1">
                <a:latin typeface="Times New Roman" charset="0"/>
                <a:cs typeface="Times New Roman" charset="0"/>
              </a:rPr>
              <a:t>plague took a terrible toll in all families, some </a:t>
            </a:r>
          </a:p>
          <a:p>
            <a:r>
              <a:rPr lang="en-US" sz="2200" i="1">
                <a:latin typeface="Times New Roman" charset="0"/>
                <a:cs typeface="Times New Roman" charset="0"/>
              </a:rPr>
              <a:t>of which were completely lost over the course</a:t>
            </a:r>
          </a:p>
          <a:p>
            <a:r>
              <a:rPr lang="en-US" sz="2200" i="1">
                <a:latin typeface="Times New Roman" charset="0"/>
                <a:cs typeface="Times New Roman" charset="0"/>
              </a:rPr>
              <a:t>of a terrible year.        </a:t>
            </a:r>
            <a:r>
              <a:rPr lang="en-US" sz="2200" b="1">
                <a:latin typeface="Times New Roman" charset="0"/>
                <a:cs typeface="Times New Roman" charset="0"/>
              </a:rPr>
              <a:t>LEARN MORE</a:t>
            </a:r>
            <a:r>
              <a:rPr lang="en-US" sz="2200" b="1">
                <a:latin typeface="Times New Roman" charset="0"/>
                <a:cs typeface="Times New Roman" charset="0"/>
                <a:sym typeface="Wingdings" charset="0"/>
              </a:rPr>
              <a:t></a:t>
            </a:r>
            <a:endParaRPr lang="en-US" sz="2200" i="1">
              <a:latin typeface="Times New Roman" charset="0"/>
              <a:cs typeface="Times New Roman" charset="0"/>
            </a:endParaRPr>
          </a:p>
        </p:txBody>
      </p:sp>
      <p:cxnSp>
        <p:nvCxnSpPr>
          <p:cNvPr id="14344" name="Straight Connector 2"/>
          <p:cNvCxnSpPr>
            <a:cxnSpLocks noChangeShapeType="1"/>
          </p:cNvCxnSpPr>
          <p:nvPr/>
        </p:nvCxnSpPr>
        <p:spPr bwMode="auto">
          <a:xfrm>
            <a:off x="3886200" y="152400"/>
            <a:ext cx="5181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4345" name="Straight Connector 12"/>
          <p:cNvCxnSpPr>
            <a:cxnSpLocks noChangeShapeType="1"/>
          </p:cNvCxnSpPr>
          <p:nvPr/>
        </p:nvCxnSpPr>
        <p:spPr bwMode="auto">
          <a:xfrm>
            <a:off x="3886200" y="1447800"/>
            <a:ext cx="5181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4346" name="Straight Connector 13"/>
          <p:cNvCxnSpPr>
            <a:cxnSpLocks noChangeShapeType="1"/>
          </p:cNvCxnSpPr>
          <p:nvPr/>
        </p:nvCxnSpPr>
        <p:spPr bwMode="auto">
          <a:xfrm flipV="1">
            <a:off x="9067800" y="152400"/>
            <a:ext cx="0" cy="1295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4347" name="Straight Connector 18"/>
          <p:cNvCxnSpPr>
            <a:cxnSpLocks noChangeShapeType="1"/>
          </p:cNvCxnSpPr>
          <p:nvPr/>
        </p:nvCxnSpPr>
        <p:spPr bwMode="auto">
          <a:xfrm flipV="1">
            <a:off x="3886200" y="152400"/>
            <a:ext cx="0" cy="1295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4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Screen Shot 2018-08-18 at Aug 18, 2018     9.09.1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0"/>
            <a:ext cx="58483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Box 4"/>
          <p:cNvSpPr txBox="1">
            <a:spLocks noChangeArrowheads="1"/>
          </p:cNvSpPr>
          <p:nvPr/>
        </p:nvSpPr>
        <p:spPr bwMode="auto">
          <a:xfrm>
            <a:off x="5867400" y="3657600"/>
            <a:ext cx="8001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 b="1">
                <a:solidFill>
                  <a:srgbClr val="FF0000"/>
                </a:solidFill>
              </a:rPr>
              <a:t>Eyam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DSC0052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6" name="TextBox 1"/>
          <p:cNvSpPr txBox="1">
            <a:spLocks noChangeArrowheads="1"/>
          </p:cNvSpPr>
          <p:nvPr/>
        </p:nvSpPr>
        <p:spPr bwMode="auto">
          <a:xfrm>
            <a:off x="-114300" y="6096000"/>
            <a:ext cx="92583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600" b="1">
                <a:solidFill>
                  <a:srgbClr val="FFFFFF"/>
                </a:solidFill>
              </a:rPr>
              <a:t> </a:t>
            </a:r>
            <a:r>
              <a:rPr lang="en-US" b="1">
                <a:solidFill>
                  <a:srgbClr val="FFFFFF"/>
                </a:solidFill>
              </a:rPr>
              <a:t>Eyam has forevermore been known as the PLAGUE VILLAGE.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4" descr="DSC0050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6" name="TextBox 5"/>
          <p:cNvSpPr txBox="1">
            <a:spLocks noChangeArrowheads="1"/>
          </p:cNvSpPr>
          <p:nvPr/>
        </p:nvSpPr>
        <p:spPr bwMode="auto">
          <a:xfrm>
            <a:off x="1524000" y="228600"/>
            <a:ext cx="62817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200" b="1">
                <a:solidFill>
                  <a:srgbClr val="800000"/>
                </a:solidFill>
              </a:rPr>
              <a:t>Eyam’s church and churchyard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 descr="Scan 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600" y="-28575"/>
            <a:ext cx="56134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Box 1"/>
          <p:cNvSpPr txBox="1">
            <a:spLocks noChangeArrowheads="1"/>
          </p:cNvSpPr>
          <p:nvPr/>
        </p:nvSpPr>
        <p:spPr bwMode="auto">
          <a:xfrm>
            <a:off x="6491288" y="6445250"/>
            <a:ext cx="1841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endParaRPr lang="en-US" sz="2000" b="1"/>
          </a:p>
        </p:txBody>
      </p:sp>
      <p:pic>
        <p:nvPicPr>
          <p:cNvPr id="17412" name="Picture 1" descr="DSC0051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45" t="10925" r="22501" b="11852"/>
          <a:stretch>
            <a:fillRect/>
          </a:stretch>
        </p:blipFill>
        <p:spPr bwMode="auto">
          <a:xfrm>
            <a:off x="0" y="1371600"/>
            <a:ext cx="3525838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5" descr="DSC0051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4" name="Picture 3" descr="DSC0050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39" t="17963" r="37083" b="26482"/>
          <a:stretch>
            <a:fillRect/>
          </a:stretch>
        </p:blipFill>
        <p:spPr bwMode="auto">
          <a:xfrm>
            <a:off x="6553200" y="4152900"/>
            <a:ext cx="25781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3" descr="Scan 2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4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8" name="TextBox 4"/>
          <p:cNvSpPr txBox="1">
            <a:spLocks noChangeArrowheads="1"/>
          </p:cNvSpPr>
          <p:nvPr/>
        </p:nvSpPr>
        <p:spPr bwMode="auto">
          <a:xfrm>
            <a:off x="381000" y="12700"/>
            <a:ext cx="8620125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900" b="1">
                <a:solidFill>
                  <a:srgbClr val="FFFF00"/>
                </a:solidFill>
                <a:latin typeface="Times New Roman" charset="0"/>
                <a:cs typeface="Times New Roman" charset="0"/>
              </a:rPr>
              <a:t>Eyam church record of the plague victims, 1665-1666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D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 descr="Year of Wonder book cov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878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Box 4"/>
          <p:cNvSpPr txBox="1">
            <a:spLocks noChangeArrowheads="1"/>
          </p:cNvSpPr>
          <p:nvPr/>
        </p:nvSpPr>
        <p:spPr bwMode="auto">
          <a:xfrm>
            <a:off x="4508500" y="0"/>
            <a:ext cx="4648200" cy="689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b="1">
                <a:solidFill>
                  <a:srgbClr val="800000"/>
                </a:solidFill>
                <a:latin typeface="Times New Roman" charset="0"/>
                <a:cs typeface="Times New Roman" charset="0"/>
              </a:rPr>
              <a:t>The story of Eyam is told in</a:t>
            </a:r>
          </a:p>
          <a:p>
            <a:r>
              <a:rPr lang="en-US" b="1">
                <a:solidFill>
                  <a:srgbClr val="800000"/>
                </a:solidFill>
                <a:latin typeface="Times New Roman" charset="0"/>
                <a:cs typeface="Times New Roman" charset="0"/>
              </a:rPr>
              <a:t>fictional form in this celebrated 2002 novel.</a:t>
            </a:r>
          </a:p>
          <a:p>
            <a:endParaRPr lang="en-US" sz="1000" b="1">
              <a:solidFill>
                <a:srgbClr val="800000"/>
              </a:solidFill>
              <a:latin typeface="Times New Roman" charset="0"/>
              <a:cs typeface="Times New Roman" charset="0"/>
            </a:endParaRPr>
          </a:p>
          <a:p>
            <a:r>
              <a:rPr lang="en-US" b="1">
                <a:solidFill>
                  <a:srgbClr val="800000"/>
                </a:solidFill>
                <a:latin typeface="Times New Roman" charset="0"/>
                <a:cs typeface="Times New Roman" charset="0"/>
              </a:rPr>
              <a:t>Brooks gives the reader a deeply</a:t>
            </a:r>
          </a:p>
          <a:p>
            <a:r>
              <a:rPr lang="en-US" b="1">
                <a:solidFill>
                  <a:srgbClr val="800000"/>
                </a:solidFill>
                <a:latin typeface="Times New Roman" charset="0"/>
                <a:cs typeface="Times New Roman" charset="0"/>
              </a:rPr>
              <a:t>emotional insight into the fear</a:t>
            </a:r>
          </a:p>
          <a:p>
            <a:r>
              <a:rPr lang="en-US" b="1">
                <a:solidFill>
                  <a:srgbClr val="800000"/>
                </a:solidFill>
                <a:latin typeface="Times New Roman" charset="0"/>
                <a:cs typeface="Times New Roman" charset="0"/>
              </a:rPr>
              <a:t>a society has in the face of an</a:t>
            </a:r>
          </a:p>
          <a:p>
            <a:r>
              <a:rPr lang="en-US" b="1">
                <a:solidFill>
                  <a:srgbClr val="800000"/>
                </a:solidFill>
                <a:latin typeface="Times New Roman" charset="0"/>
                <a:cs typeface="Times New Roman" charset="0"/>
              </a:rPr>
              <a:t>aggressively expanding, undiscriminating killer disease.</a:t>
            </a:r>
          </a:p>
          <a:p>
            <a:r>
              <a:rPr lang="en-US" b="1">
                <a:solidFill>
                  <a:srgbClr val="800000"/>
                </a:solidFill>
                <a:latin typeface="Times New Roman" charset="0"/>
                <a:cs typeface="Times New Roman" charset="0"/>
              </a:rPr>
              <a:t>Yet the story gives one hope that </a:t>
            </a:r>
          </a:p>
          <a:p>
            <a:r>
              <a:rPr lang="en-US" b="1">
                <a:solidFill>
                  <a:srgbClr val="800000"/>
                </a:solidFill>
                <a:latin typeface="Times New Roman" charset="0"/>
                <a:cs typeface="Times New Roman" charset="0"/>
              </a:rPr>
              <a:t>if a society decides to act for the</a:t>
            </a:r>
          </a:p>
          <a:p>
            <a:r>
              <a:rPr lang="en-US" b="1">
                <a:solidFill>
                  <a:srgbClr val="800000"/>
                </a:solidFill>
                <a:latin typeface="Times New Roman" charset="0"/>
                <a:cs typeface="Times New Roman" charset="0"/>
              </a:rPr>
              <a:t>larger public good through self-sacrifice and cooperation (or, actually, in our current American case, basic decency through tolerance for inconvenience) then our impending year of physical  and social constraints can be a year of wonders, too.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9" charset="0"/>
            <a:ea typeface="ＭＳ Ｐゴシック" pitchFamily="-109" charset="-128"/>
            <a:cs typeface="ＭＳ Ｐゴシック" pitchFamily="-10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9" charset="0"/>
            <a:ea typeface="ＭＳ Ｐゴシック" pitchFamily="-109" charset="-128"/>
            <a:cs typeface="ＭＳ Ｐゴシック" pitchFamily="-109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1072</TotalTime>
  <Words>277</Words>
  <Application>Microsoft Office PowerPoint</Application>
  <PresentationFormat>On-screen Show (4:3)</PresentationFormat>
  <Paragraphs>35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Times New Roman</vt:lpstr>
      <vt:lpstr>Blank Presentation</vt:lpstr>
      <vt:lpstr>The 2020 pandemic in comparative historical perspective   an illustrated reflection by the UIUC Department of Anthropology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Helaine Silverman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Helaine Silverman</dc:creator>
  <cp:lastModifiedBy>Dora Kourkoulou</cp:lastModifiedBy>
  <cp:revision>209</cp:revision>
  <dcterms:created xsi:type="dcterms:W3CDTF">2014-05-20T19:23:21Z</dcterms:created>
  <dcterms:modified xsi:type="dcterms:W3CDTF">2020-04-09T15:41:22Z</dcterms:modified>
</cp:coreProperties>
</file>