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352" r:id="rId2"/>
    <p:sldId id="348" r:id="rId3"/>
    <p:sldId id="345" r:id="rId4"/>
    <p:sldId id="349" r:id="rId5"/>
    <p:sldId id="351" r:id="rId6"/>
    <p:sldId id="321" r:id="rId7"/>
    <p:sldId id="324" r:id="rId8"/>
    <p:sldId id="322" r:id="rId9"/>
    <p:sldId id="350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DBD"/>
    <a:srgbClr val="84CDFF"/>
    <a:srgbClr val="FFE698"/>
    <a:srgbClr val="674A22"/>
    <a:srgbClr val="D2CFB4"/>
    <a:srgbClr val="2E2E2E"/>
    <a:srgbClr val="FF8F1C"/>
    <a:srgbClr val="D3F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8" y="53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C43863-590E-124F-A377-5496A3362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18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A59F7-CB95-8847-856C-C879965DD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5825-9D4C-054D-93D0-9CD026B8D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A1F1-295B-EA44-A481-81EB60F75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65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C04C-5F8A-3244-9106-AE9D78D3E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00C57-CABE-7242-A234-228A64788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1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6CA6-E1E1-6543-AFE0-648317741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7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34ACC-72B8-EF43-979B-BD9F335E1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400A6-AC67-F046-A364-CD8FCEA53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9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98BCA-E8CE-1841-A7A1-671626B92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E319-D69D-1D49-81DC-872F43219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2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41751-57F9-F347-ACEF-E0D09D6E5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2C501B-DD36-2343-B5B6-C8EC57BFA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228600" y="914400"/>
            <a:ext cx="8610600" cy="4800600"/>
          </a:xfrm>
        </p:spPr>
        <p:txBody>
          <a:bodyPr/>
          <a:lstStyle/>
          <a:p>
            <a: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  <a:t>The 2020 pandemic in</a:t>
            </a:r>
            <a:b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  <a:t>comparative historical perspective</a:t>
            </a:r>
            <a:b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b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br>
              <a:rPr lang="en-US" b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b="1" i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  <a:t>an illustrated reflection by the UIUC</a:t>
            </a:r>
            <a:br>
              <a:rPr lang="en-US" b="1" i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b="1" i="1">
                <a:solidFill>
                  <a:srgbClr val="FFE698"/>
                </a:solidFill>
                <a:latin typeface="Times New Roman" charset="0"/>
                <a:ea typeface="ＭＳ Ｐゴシック" charset="0"/>
                <a:cs typeface="Times New Roman" charset="0"/>
              </a:rPr>
              <a:t>Department of Anthropology</a:t>
            </a:r>
            <a:endParaRPr lang="en-US" b="1">
              <a:solidFill>
                <a:srgbClr val="FFE698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11 NYT 3.10.20 containing New Rochelle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8" t="58701" r="26901" b="32251"/>
          <a:stretch>
            <a:fillRect/>
          </a:stretch>
        </p:blipFill>
        <p:spPr bwMode="auto">
          <a:xfrm>
            <a:off x="533400" y="152400"/>
            <a:ext cx="2628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5" descr="11 NYT 3.10.20 containing New Rochelle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b="68910"/>
          <a:stretch>
            <a:fillRect/>
          </a:stretch>
        </p:blipFill>
        <p:spPr bwMode="auto">
          <a:xfrm>
            <a:off x="3784600" y="0"/>
            <a:ext cx="53594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Screen Shot 2020-03-17 at Mar 17, 2020     3.00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3746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2"/>
          <p:cNvSpPr txBox="1">
            <a:spLocks noChangeArrowheads="1"/>
          </p:cNvSpPr>
          <p:nvPr/>
        </p:nvSpPr>
        <p:spPr bwMode="auto">
          <a:xfrm rot="-3875901">
            <a:off x="95250" y="5665788"/>
            <a:ext cx="139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Manhattan</a:t>
            </a: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1828800" y="4191000"/>
            <a:ext cx="114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</a:rPr>
              <a:t>New </a:t>
            </a:r>
          </a:p>
          <a:p>
            <a:r>
              <a:rPr lang="en-US" sz="1800" b="1">
                <a:solidFill>
                  <a:srgbClr val="FF0000"/>
                </a:solidFill>
              </a:rPr>
              <a:t>Rochelle</a:t>
            </a:r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685800" y="762000"/>
            <a:ext cx="2324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March 10, 2020</a:t>
            </a:r>
          </a:p>
        </p:txBody>
      </p:sp>
      <p:sp>
        <p:nvSpPr>
          <p:cNvPr id="14343" name="TextBox 3"/>
          <p:cNvSpPr txBox="1">
            <a:spLocks noChangeArrowheads="1"/>
          </p:cNvSpPr>
          <p:nvPr/>
        </p:nvSpPr>
        <p:spPr bwMode="auto">
          <a:xfrm>
            <a:off x="3657600" y="1524000"/>
            <a:ext cx="5602288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i="1">
                <a:latin typeface="Times New Roman" charset="0"/>
                <a:cs typeface="Times New Roman" charset="0"/>
              </a:rPr>
              <a:t>This action </a:t>
            </a:r>
            <a:r>
              <a:rPr lang="mr-IN" sz="2200" i="1">
                <a:latin typeface="Times New Roman" charset="0"/>
                <a:cs typeface="Times New Roman" charset="0"/>
              </a:rPr>
              <a:t>–</a:t>
            </a:r>
            <a:r>
              <a:rPr lang="en-US" sz="2200" i="1">
                <a:latin typeface="Times New Roman" charset="0"/>
                <a:cs typeface="Times New Roman" charset="0"/>
              </a:rPr>
              <a:t> to quarantine an epicenter of the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emerging pandemic </a:t>
            </a:r>
            <a:r>
              <a:rPr lang="mr-IN" sz="2200" i="1">
                <a:latin typeface="Times New Roman" charset="0"/>
                <a:cs typeface="Times New Roman" charset="0"/>
              </a:rPr>
              <a:t>–</a:t>
            </a:r>
            <a:r>
              <a:rPr lang="en-US" sz="2200" i="1">
                <a:latin typeface="Times New Roman" charset="0"/>
                <a:cs typeface="Times New Roman" charset="0"/>
              </a:rPr>
              <a:t> seemed extraordinary at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the moment. Yet late in the summer of</a:t>
            </a:r>
            <a:r>
              <a:rPr lang="en-US" sz="2200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1665 </a:t>
            </a:r>
            <a:r>
              <a:rPr lang="en-US" sz="2200" i="1">
                <a:latin typeface="Times New Roman" charset="0"/>
                <a:cs typeface="Times New Roman" charset="0"/>
              </a:rPr>
              <a:t>the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church rector of </a:t>
            </a:r>
            <a:r>
              <a:rPr lang="en-US" sz="2200" b="1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Eyam</a:t>
            </a:r>
            <a:r>
              <a:rPr lang="en-US" sz="2200" i="1">
                <a:latin typeface="Times New Roman" charset="0"/>
                <a:cs typeface="Times New Roman" charset="0"/>
              </a:rPr>
              <a:t>, a small village in the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East Midlands of England exhorted his flock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to self-quarantine in the face of a deadly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plague they could not understand </a:t>
            </a:r>
            <a:r>
              <a:rPr lang="mr-IN" sz="2200" i="1">
                <a:latin typeface="Times New Roman" charset="0"/>
                <a:cs typeface="Times New Roman" charset="0"/>
              </a:rPr>
              <a:t>–</a:t>
            </a:r>
            <a:r>
              <a:rPr lang="en-US" sz="2200" i="1">
                <a:latin typeface="Times New Roman" charset="0"/>
                <a:cs typeface="Times New Roman" charset="0"/>
              </a:rPr>
              <a:t> as we do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the Covid-19 virus today. </a:t>
            </a:r>
          </a:p>
          <a:p>
            <a:endParaRPr lang="en-US" sz="1200" i="1">
              <a:latin typeface="Times New Roman" charset="0"/>
              <a:cs typeface="Times New Roman" charset="0"/>
            </a:endParaRPr>
          </a:p>
          <a:p>
            <a:r>
              <a:rPr lang="en-US" sz="2200" i="1">
                <a:latin typeface="Times New Roman" charset="0"/>
                <a:cs typeface="Times New Roman" charset="0"/>
              </a:rPr>
              <a:t>In an act of extraordinary civic responsibility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and moral underpinning, the villagers of Eyam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agreed to heed their rector, knowing full well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that many </a:t>
            </a:r>
            <a:r>
              <a:rPr lang="mr-IN" sz="2200" i="1">
                <a:latin typeface="Times New Roman" charset="0"/>
                <a:cs typeface="Times New Roman" charset="0"/>
              </a:rPr>
              <a:t>–</a:t>
            </a:r>
            <a:r>
              <a:rPr lang="en-US" sz="2200" i="1">
                <a:latin typeface="Times New Roman" charset="0"/>
                <a:cs typeface="Times New Roman" charset="0"/>
              </a:rPr>
              <a:t> perhaps most </a:t>
            </a:r>
            <a:r>
              <a:rPr lang="mr-IN" sz="2200" i="1">
                <a:latin typeface="Times New Roman" charset="0"/>
                <a:cs typeface="Times New Roman" charset="0"/>
              </a:rPr>
              <a:t>–</a:t>
            </a:r>
            <a:r>
              <a:rPr lang="en-US" sz="2200" i="1">
                <a:latin typeface="Times New Roman" charset="0"/>
                <a:cs typeface="Times New Roman" charset="0"/>
              </a:rPr>
              <a:t> would die. The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plague took a terrible toll in all families, some 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of which were completely lost over the course</a:t>
            </a:r>
          </a:p>
          <a:p>
            <a:r>
              <a:rPr lang="en-US" sz="2200" i="1">
                <a:latin typeface="Times New Roman" charset="0"/>
                <a:cs typeface="Times New Roman" charset="0"/>
              </a:rPr>
              <a:t>of a terrible year.        </a:t>
            </a:r>
            <a:r>
              <a:rPr lang="en-US" sz="2200" b="1">
                <a:latin typeface="Times New Roman" charset="0"/>
                <a:cs typeface="Times New Roman" charset="0"/>
              </a:rPr>
              <a:t>LEARN MORE</a:t>
            </a:r>
            <a:r>
              <a:rPr lang="en-US" sz="2200" b="1">
                <a:latin typeface="Times New Roman" charset="0"/>
                <a:cs typeface="Times New Roman" charset="0"/>
                <a:sym typeface="Wingdings" charset="0"/>
              </a:rPr>
              <a:t></a:t>
            </a:r>
            <a:endParaRPr lang="en-US" sz="2200" i="1">
              <a:latin typeface="Times New Roman" charset="0"/>
              <a:cs typeface="Times New Roman" charset="0"/>
            </a:endParaRPr>
          </a:p>
        </p:txBody>
      </p:sp>
      <p:cxnSp>
        <p:nvCxnSpPr>
          <p:cNvPr id="14344" name="Straight Connector 2"/>
          <p:cNvCxnSpPr>
            <a:cxnSpLocks noChangeShapeType="1"/>
          </p:cNvCxnSpPr>
          <p:nvPr/>
        </p:nvCxnSpPr>
        <p:spPr bwMode="auto">
          <a:xfrm>
            <a:off x="3886200" y="152400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345" name="Straight Connector 12"/>
          <p:cNvCxnSpPr>
            <a:cxnSpLocks noChangeShapeType="1"/>
          </p:cNvCxnSpPr>
          <p:nvPr/>
        </p:nvCxnSpPr>
        <p:spPr bwMode="auto">
          <a:xfrm>
            <a:off x="3886200" y="1447800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346" name="Straight Connector 13"/>
          <p:cNvCxnSpPr>
            <a:cxnSpLocks noChangeShapeType="1"/>
          </p:cNvCxnSpPr>
          <p:nvPr/>
        </p:nvCxnSpPr>
        <p:spPr bwMode="auto">
          <a:xfrm flipV="1">
            <a:off x="9067800" y="152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4347" name="Straight Connector 18"/>
          <p:cNvCxnSpPr>
            <a:cxnSpLocks noChangeShapeType="1"/>
          </p:cNvCxnSpPr>
          <p:nvPr/>
        </p:nvCxnSpPr>
        <p:spPr bwMode="auto">
          <a:xfrm flipV="1">
            <a:off x="3886200" y="152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Screen Shot 2018-08-18 at Aug 18, 2018     9.0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84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5867400" y="3657600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</a:rPr>
              <a:t>Eyam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DSC00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-114300" y="6096000"/>
            <a:ext cx="9258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FFFFFF"/>
                </a:solidFill>
              </a:rPr>
              <a:t> </a:t>
            </a:r>
            <a:r>
              <a:rPr lang="en-US" b="1">
                <a:solidFill>
                  <a:srgbClr val="FFFFFF"/>
                </a:solidFill>
              </a:rPr>
              <a:t>Eyam has forevermore been known as the PLAGUE VILLAGE.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DSC005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524000" y="228600"/>
            <a:ext cx="628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800000"/>
                </a:solidFill>
              </a:rPr>
              <a:t>Eyam’s church and churchyard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can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-28575"/>
            <a:ext cx="56134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6491288" y="64452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2000" b="1"/>
          </a:p>
        </p:txBody>
      </p:sp>
      <p:pic>
        <p:nvPicPr>
          <p:cNvPr id="17412" name="Picture 1" descr="DSC005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10925" r="22501" b="11852"/>
          <a:stretch>
            <a:fillRect/>
          </a:stretch>
        </p:blipFill>
        <p:spPr bwMode="auto">
          <a:xfrm>
            <a:off x="0" y="1371600"/>
            <a:ext cx="35258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 descr="DSC00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DSC005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17963" r="37083" b="26482"/>
          <a:stretch>
            <a:fillRect/>
          </a:stretch>
        </p:blipFill>
        <p:spPr bwMode="auto">
          <a:xfrm>
            <a:off x="6553200" y="4152900"/>
            <a:ext cx="2578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Scan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81000" y="12700"/>
            <a:ext cx="8620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9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Eyam church record of the plague victims, 1665-1666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Year of Wonder book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4508500" y="0"/>
            <a:ext cx="46482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The story of Eyam is told in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fictional form in this celebrated 2002 novel.</a:t>
            </a:r>
          </a:p>
          <a:p>
            <a:endParaRPr lang="en-US" sz="1000" b="1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Brooks gives the reader a deeply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emotional insight into the fear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a society has in the face of an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aggressively expanding, undiscriminating killer disease.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Yet the story gives one hope that 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if a society decides to act for the</a:t>
            </a:r>
          </a:p>
          <a:p>
            <a:r>
              <a:rPr lang="en-US" b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larger public good through self-sacrifice and cooperation (or, actually, in our current American case, basic decency through tolerance for inconvenience) then our impending year of physical  and social constraints can be a year of wonders, too.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277</Words>
  <Application>Microsoft Office PowerPoint</Application>
  <PresentationFormat>On-screen Show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Blank Presentation</vt:lpstr>
      <vt:lpstr>The 2020 pandemic in comparative historical perspective   an illustrated reflection by the UIUC Department of Anthropology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Helaine Silverman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Helaine Silverman</dc:creator>
  <cp:lastModifiedBy>Dora Kourkoulou</cp:lastModifiedBy>
  <cp:revision>209</cp:revision>
  <dcterms:created xsi:type="dcterms:W3CDTF">2014-05-20T19:23:21Z</dcterms:created>
  <dcterms:modified xsi:type="dcterms:W3CDTF">2020-04-09T15:41:22Z</dcterms:modified>
</cp:coreProperties>
</file>