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webp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17.jpg" ContentType="image/pn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315" r:id="rId2"/>
    <p:sldId id="344" r:id="rId3"/>
    <p:sldId id="343" r:id="rId4"/>
    <p:sldId id="277" r:id="rId5"/>
    <p:sldId id="338" r:id="rId6"/>
    <p:sldId id="291" r:id="rId7"/>
    <p:sldId id="339" r:id="rId8"/>
    <p:sldId id="349" r:id="rId9"/>
    <p:sldId id="340" r:id="rId10"/>
    <p:sldId id="350" r:id="rId11"/>
    <p:sldId id="360" r:id="rId12"/>
    <p:sldId id="351" r:id="rId13"/>
    <p:sldId id="363" r:id="rId14"/>
    <p:sldId id="353" r:id="rId15"/>
    <p:sldId id="342" r:id="rId16"/>
    <p:sldId id="352" r:id="rId17"/>
    <p:sldId id="346" r:id="rId18"/>
    <p:sldId id="347" r:id="rId19"/>
    <p:sldId id="356" r:id="rId20"/>
    <p:sldId id="362" r:id="rId21"/>
    <p:sldId id="359" r:id="rId22"/>
    <p:sldId id="348" r:id="rId23"/>
    <p:sldId id="361" r:id="rId24"/>
    <p:sldId id="354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16" autoAdjust="0"/>
    <p:restoredTop sz="93634"/>
  </p:normalViewPr>
  <p:slideViewPr>
    <p:cSldViewPr snapToGrid="0" snapToObjects="1">
      <p:cViewPr varScale="1">
        <p:scale>
          <a:sx n="123" d="100"/>
          <a:sy n="123" d="100"/>
        </p:scale>
        <p:origin x="184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7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310A05-0DB9-9446-ACC4-B7A38C1192D1}" type="datetimeFigureOut">
              <a:rPr lang="en-US" smtClean="0"/>
              <a:t>9/4/20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8C17A6-32D9-704C-94AA-69D78015F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344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8C17A6-32D9-704C-94AA-69D78015F9F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378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AFD42-45B9-E244-8442-4DDEA2D5E311}" type="datetimeFigureOut">
              <a:rPr lang="en-US" smtClean="0"/>
              <a:t>9/4/20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2330-B86F-8245-ACD5-423133A20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84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fade/>
      </p:transition>
    </mc:Choice>
    <mc:Fallback xmlns="">
      <p:transition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AFD42-45B9-E244-8442-4DDEA2D5E311}" type="datetimeFigureOut">
              <a:rPr lang="en-US" smtClean="0"/>
              <a:t>9/4/20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2330-B86F-8245-ACD5-423133A20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1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fade/>
      </p:transition>
    </mc:Choice>
    <mc:Fallback xmlns="">
      <p:transition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AFD42-45B9-E244-8442-4DDEA2D5E311}" type="datetimeFigureOut">
              <a:rPr lang="en-US" smtClean="0"/>
              <a:t>9/4/20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2330-B86F-8245-ACD5-423133A20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38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fade/>
      </p:transition>
    </mc:Choice>
    <mc:Fallback xmlns="">
      <p:transition advClick="0" advTm="1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alf right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imagen 4"/>
          <p:cNvSpPr>
            <a:spLocks noGrp="1"/>
          </p:cNvSpPr>
          <p:nvPr>
            <p:ph type="pic" sz="quarter" idx="11"/>
          </p:nvPr>
        </p:nvSpPr>
        <p:spPr>
          <a:xfrm>
            <a:off x="3464660" y="2359299"/>
            <a:ext cx="2214680" cy="243785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25"/>
            </a:lvl1pPr>
          </a:lstStyle>
          <a:p>
            <a:endParaRPr lang="es-ES_tradnl"/>
          </a:p>
        </p:txBody>
      </p:sp>
      <p:sp>
        <p:nvSpPr>
          <p:cNvPr id="6" name="Marcador de imagen 4"/>
          <p:cNvSpPr>
            <a:spLocks noGrp="1"/>
          </p:cNvSpPr>
          <p:nvPr>
            <p:ph type="pic" sz="quarter" idx="12"/>
          </p:nvPr>
        </p:nvSpPr>
        <p:spPr>
          <a:xfrm>
            <a:off x="1005868" y="2359299"/>
            <a:ext cx="2214680" cy="243785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25"/>
            </a:lvl1pPr>
          </a:lstStyle>
          <a:p>
            <a:endParaRPr lang="es-ES_tradnl"/>
          </a:p>
        </p:txBody>
      </p:sp>
      <p:sp>
        <p:nvSpPr>
          <p:cNvPr id="9" name="Marcador de imagen 4"/>
          <p:cNvSpPr>
            <a:spLocks noGrp="1"/>
          </p:cNvSpPr>
          <p:nvPr>
            <p:ph type="pic" sz="quarter" idx="13"/>
          </p:nvPr>
        </p:nvSpPr>
        <p:spPr>
          <a:xfrm>
            <a:off x="5923453" y="2359299"/>
            <a:ext cx="2214680" cy="243785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25"/>
            </a:lvl1pPr>
          </a:lstStyle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0415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635">
          <p15:clr>
            <a:srgbClr val="FBAE40"/>
          </p15:clr>
        </p15:guide>
        <p15:guide id="4" pos="2880">
          <p15:clr>
            <a:srgbClr val="FBAE40"/>
          </p15:clr>
        </p15:guide>
        <p15:guide id="5" pos="512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left image group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>
            <a:spLocks noGrp="1"/>
          </p:cNvSpPr>
          <p:nvPr>
            <p:ph type="title" hasCustomPrompt="1"/>
          </p:nvPr>
        </p:nvSpPr>
        <p:spPr>
          <a:xfrm>
            <a:off x="4572002" y="2420889"/>
            <a:ext cx="3575837" cy="647399"/>
          </a:xfrm>
          <a:prstGeom prst="rect">
            <a:avLst/>
          </a:prstGeom>
        </p:spPr>
        <p:txBody>
          <a:bodyPr lIns="68580" tIns="34290" rIns="68580" bIns="34290">
            <a:normAutofit/>
          </a:bodyPr>
          <a:lstStyle>
            <a:lvl1pPr algn="l">
              <a:defRPr sz="3375" b="1" i="0" cap="all">
                <a:solidFill>
                  <a:schemeClr val="tx2">
                    <a:lumMod val="95000"/>
                    <a:lumOff val="5000"/>
                  </a:schemeClr>
                </a:solidFill>
                <a:latin typeface="Lato Black" charset="0"/>
                <a:ea typeface="Lato Black" charset="0"/>
                <a:cs typeface="Lato Black" charset="0"/>
              </a:defRPr>
            </a:lvl1pPr>
          </a:lstStyle>
          <a:p>
            <a:r>
              <a:rPr lang="en-US" dirty="0"/>
              <a:t>title example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3" y="2074456"/>
            <a:ext cx="3575834" cy="265094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>
              <a:buNone/>
              <a:defRPr sz="1125" b="1" i="0" cap="all">
                <a:solidFill>
                  <a:schemeClr val="accent2"/>
                </a:solidFill>
                <a:latin typeface="Lato Black" charset="0"/>
                <a:ea typeface="Lato Black" charset="0"/>
                <a:cs typeface="Lato Black" charset="0"/>
              </a:defRPr>
            </a:lvl1pPr>
          </a:lstStyle>
          <a:p>
            <a:pPr lvl="0"/>
            <a:r>
              <a:rPr lang="en-US" dirty="0" err="1"/>
              <a:t>Subitle</a:t>
            </a:r>
            <a:r>
              <a:rPr lang="en-US" dirty="0"/>
              <a:t> Example here</a:t>
            </a:r>
          </a:p>
        </p:txBody>
      </p:sp>
      <p:sp>
        <p:nvSpPr>
          <p:cNvPr id="11" name="Marcador de imagen 4"/>
          <p:cNvSpPr>
            <a:spLocks noGrp="1"/>
          </p:cNvSpPr>
          <p:nvPr>
            <p:ph type="pic" sz="quarter" idx="11"/>
          </p:nvPr>
        </p:nvSpPr>
        <p:spPr>
          <a:xfrm>
            <a:off x="1007270" y="1052736"/>
            <a:ext cx="1458497" cy="475252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25"/>
            </a:lvl1pPr>
          </a:lstStyle>
          <a:p>
            <a:endParaRPr lang="es-ES_tradnl"/>
          </a:p>
        </p:txBody>
      </p:sp>
      <p:sp>
        <p:nvSpPr>
          <p:cNvPr id="5" name="Marcador de imagen 4"/>
          <p:cNvSpPr>
            <a:spLocks noGrp="1"/>
          </p:cNvSpPr>
          <p:nvPr>
            <p:ph type="pic" sz="quarter" idx="12"/>
          </p:nvPr>
        </p:nvSpPr>
        <p:spPr>
          <a:xfrm>
            <a:off x="2584472" y="1052736"/>
            <a:ext cx="1458497" cy="23042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25"/>
            </a:lvl1pPr>
          </a:lstStyle>
          <a:p>
            <a:endParaRPr lang="es-ES_tradnl"/>
          </a:p>
        </p:txBody>
      </p:sp>
      <p:sp>
        <p:nvSpPr>
          <p:cNvPr id="7" name="Marcador de imagen 4"/>
          <p:cNvSpPr>
            <a:spLocks noGrp="1"/>
          </p:cNvSpPr>
          <p:nvPr>
            <p:ph type="pic" sz="quarter" idx="13"/>
          </p:nvPr>
        </p:nvSpPr>
        <p:spPr>
          <a:xfrm>
            <a:off x="2584472" y="3491949"/>
            <a:ext cx="1458497" cy="23042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25"/>
            </a:lvl1pPr>
          </a:lstStyle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0906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4" pos="5126">
          <p15:clr>
            <a:srgbClr val="FBAE40"/>
          </p15:clr>
        </p15:guide>
        <p15:guide id="6" pos="2880">
          <p15:clr>
            <a:srgbClr val="FBAE40"/>
          </p15:clr>
        </p15:guide>
        <p15:guide id="7" pos="635">
          <p15:clr>
            <a:srgbClr val="FBAE40"/>
          </p15:clr>
        </p15:guide>
        <p15:guide id="8" pos="25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AFD42-45B9-E244-8442-4DDEA2D5E311}" type="datetimeFigureOut">
              <a:rPr lang="en-US" smtClean="0"/>
              <a:t>9/4/20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2330-B86F-8245-ACD5-423133A20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5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fade/>
      </p:transition>
    </mc:Choice>
    <mc:Fallback xmlns="">
      <p:transition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AFD42-45B9-E244-8442-4DDEA2D5E311}" type="datetimeFigureOut">
              <a:rPr lang="en-US" smtClean="0"/>
              <a:t>9/4/20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2330-B86F-8245-ACD5-423133A20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38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fade/>
      </p:transition>
    </mc:Choice>
    <mc:Fallback xmlns="">
      <p:transition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AFD42-45B9-E244-8442-4DDEA2D5E311}" type="datetimeFigureOut">
              <a:rPr lang="en-US" smtClean="0"/>
              <a:t>9/4/20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2330-B86F-8245-ACD5-423133A20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4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fade/>
      </p:transition>
    </mc:Choice>
    <mc:Fallback xmlns="">
      <p:transition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AFD42-45B9-E244-8442-4DDEA2D5E311}" type="datetimeFigureOut">
              <a:rPr lang="en-US" smtClean="0"/>
              <a:t>9/4/20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2330-B86F-8245-ACD5-423133A20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9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fade/>
      </p:transition>
    </mc:Choice>
    <mc:Fallback xmlns="">
      <p:transition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AFD42-45B9-E244-8442-4DDEA2D5E311}" type="datetimeFigureOut">
              <a:rPr lang="en-US" smtClean="0"/>
              <a:t>9/4/20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2330-B86F-8245-ACD5-423133A20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91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fade/>
      </p:transition>
    </mc:Choice>
    <mc:Fallback xmlns="">
      <p:transition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AFD42-45B9-E244-8442-4DDEA2D5E311}" type="datetimeFigureOut">
              <a:rPr lang="en-US" smtClean="0"/>
              <a:t>9/4/20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2330-B86F-8245-ACD5-423133A20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1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fade/>
      </p:transition>
    </mc:Choice>
    <mc:Fallback xmlns="">
      <p:transition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AFD42-45B9-E244-8442-4DDEA2D5E311}" type="datetimeFigureOut">
              <a:rPr lang="en-US" smtClean="0"/>
              <a:t>9/4/20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2330-B86F-8245-ACD5-423133A20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64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fade/>
      </p:transition>
    </mc:Choice>
    <mc:Fallback xmlns="">
      <p:transition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AFD42-45B9-E244-8442-4DDEA2D5E311}" type="datetimeFigureOut">
              <a:rPr lang="en-US" smtClean="0"/>
              <a:t>9/4/20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2330-B86F-8245-ACD5-423133A20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99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fade/>
      </p:transition>
    </mc:Choice>
    <mc:Fallback xmlns="">
      <p:transition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AFD42-45B9-E244-8442-4DDEA2D5E311}" type="datetimeFigureOut">
              <a:rPr lang="en-US" smtClean="0"/>
              <a:t>9/4/20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12330-B86F-8245-ACD5-423133A20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06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10" advClick="0" advTm="10000">
        <p:fade/>
      </p:transition>
    </mc:Choice>
    <mc:Fallback xmlns="">
      <p:transition advClick="0" advTm="10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client=internal-element-cse&amp;cx=012206154449855945313:6pl7mzdla4a&amp;q=https://anthro.illinois.edu/directory/profile/b-nettl&amp;sa=U&amp;ved=2ahUKEwjapd-9rsvrAhVKOs0KHUVMDq0QFjACegQICRAB&amp;usg=AOvVaw2XyH91uqM637G4gyNxgHES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8.jf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g"/><Relationship Id="rId5" Type="http://schemas.openxmlformats.org/officeDocument/2006/relationships/image" Target="../media/image30.webp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8.jf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g"/><Relationship Id="rId5" Type="http://schemas.openxmlformats.org/officeDocument/2006/relationships/image" Target="../media/image30.webp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05049"/>
            <a:ext cx="6186196" cy="4123124"/>
          </a:xfrm>
          <a:prstGeom prst="rect">
            <a:avLst/>
          </a:prstGeom>
        </p:spPr>
      </p:pic>
      <p:sp>
        <p:nvSpPr>
          <p:cNvPr id="6" name="Marcador de texto 4">
            <a:extLst>
              <a:ext uri="{FF2B5EF4-FFF2-40B4-BE49-F238E27FC236}">
                <a16:creationId xmlns:a16="http://schemas.microsoft.com/office/drawing/2014/main" id="{FD49C3F2-474E-4D2D-A592-B5C8B6E532FF}"/>
              </a:ext>
            </a:extLst>
          </p:cNvPr>
          <p:cNvSpPr txBox="1">
            <a:spLocks/>
          </p:cNvSpPr>
          <p:nvPr/>
        </p:nvSpPr>
        <p:spPr>
          <a:xfrm>
            <a:off x="36206" y="4646988"/>
            <a:ext cx="8856983" cy="1010618"/>
          </a:xfrm>
          <a:prstGeom prst="rect">
            <a:avLst/>
          </a:prstGeom>
        </p:spPr>
        <p:txBody>
          <a:bodyPr lIns="0" r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_tradnl" sz="2400" b="1" dirty="0" err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Department</a:t>
            </a:r>
            <a:r>
              <a:rPr lang="es-ES_tradnl" sz="24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 of </a:t>
            </a:r>
            <a:r>
              <a:rPr lang="es-ES_tradnl" sz="2400" b="1" dirty="0" err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Anthropology</a:t>
            </a:r>
            <a:endParaRPr lang="es-ES_tradnl" sz="2400" b="1" dirty="0">
              <a:solidFill>
                <a:schemeClr val="bg1"/>
              </a:solidFill>
              <a:latin typeface="Lato Black" charset="0"/>
              <a:ea typeface="Lato Black" charset="0"/>
              <a:cs typeface="Lato Black" charset="0"/>
            </a:endParaRPr>
          </a:p>
          <a:p>
            <a:pPr marL="0" indent="0" algn="ctr">
              <a:buNone/>
            </a:pPr>
            <a:r>
              <a:rPr lang="es-ES_tradnl" sz="2400" b="1" dirty="0" err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University</a:t>
            </a:r>
            <a:r>
              <a:rPr lang="es-ES_tradnl" sz="24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 of Illinois at Urbana-Champaig</a:t>
            </a:r>
            <a:r>
              <a:rPr lang="es-ES_tradnl" sz="2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n</a:t>
            </a:r>
            <a:r>
              <a:rPr lang="es-ES_tradnl" sz="18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 </a:t>
            </a:r>
          </a:p>
        </p:txBody>
      </p:sp>
      <p:sp>
        <p:nvSpPr>
          <p:cNvPr id="8" name="Título 3">
            <a:extLst>
              <a:ext uri="{FF2B5EF4-FFF2-40B4-BE49-F238E27FC236}">
                <a16:creationId xmlns:a16="http://schemas.microsoft.com/office/drawing/2014/main" id="{7C9A10C8-4C7D-4AD3-9274-B7E6CEE14C71}"/>
              </a:ext>
            </a:extLst>
          </p:cNvPr>
          <p:cNvSpPr txBox="1">
            <a:spLocks/>
          </p:cNvSpPr>
          <p:nvPr/>
        </p:nvSpPr>
        <p:spPr>
          <a:xfrm>
            <a:off x="504055" y="5522525"/>
            <a:ext cx="8352928" cy="701573"/>
          </a:xfrm>
          <a:prstGeom prst="rect">
            <a:avLst/>
          </a:prstGeom>
        </p:spPr>
        <p:txBody>
          <a:bodyPr lIns="0" r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4500" b="1" dirty="0" err="1">
                <a:latin typeface="Lato Black" charset="0"/>
                <a:ea typeface="Lato Black" charset="0"/>
                <a:cs typeface="Lato Black" charset="0"/>
              </a:rPr>
              <a:t>Fall</a:t>
            </a:r>
            <a:r>
              <a:rPr lang="es-ES_tradnl" sz="4500" b="1" dirty="0">
                <a:latin typeface="Lato Black" charset="0"/>
                <a:ea typeface="Lato Black" charset="0"/>
                <a:cs typeface="Lato Black" charset="0"/>
              </a:rPr>
              <a:t> 2020 </a:t>
            </a:r>
            <a:r>
              <a:rPr lang="es-ES_tradnl" sz="4500" b="1" dirty="0" err="1">
                <a:latin typeface="Lato Black" charset="0"/>
                <a:ea typeface="Lato Black" charset="0"/>
                <a:cs typeface="Lato Black" charset="0"/>
              </a:rPr>
              <a:t>Meet</a:t>
            </a:r>
            <a:r>
              <a:rPr lang="es-ES_tradnl" sz="4500" b="1" dirty="0">
                <a:latin typeface="Lato Black" charset="0"/>
                <a:ea typeface="Lato Black" charset="0"/>
                <a:cs typeface="Lato Black" charset="0"/>
              </a:rPr>
              <a:t> and </a:t>
            </a:r>
            <a:r>
              <a:rPr lang="es-ES_tradnl" sz="4500" b="1" dirty="0" err="1">
                <a:latin typeface="Lato Black" charset="0"/>
                <a:ea typeface="Lato Black" charset="0"/>
                <a:cs typeface="Lato Black" charset="0"/>
              </a:rPr>
              <a:t>Greet</a:t>
            </a:r>
            <a:r>
              <a:rPr lang="es-ES_tradnl" sz="4500" b="1" dirty="0">
                <a:latin typeface="Lato Black" charset="0"/>
                <a:ea typeface="Lato Black" charset="0"/>
                <a:cs typeface="Lato Black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106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fade/>
      </p:transition>
    </mc:Choice>
    <mc:Fallback xmlns="">
      <p:transition advClick="0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/>
          <p:cNvSpPr txBox="1">
            <a:spLocks/>
          </p:cNvSpPr>
          <p:nvPr/>
        </p:nvSpPr>
        <p:spPr>
          <a:xfrm>
            <a:off x="1799959" y="5617018"/>
            <a:ext cx="2470704" cy="122409"/>
          </a:xfrm>
          <a:prstGeom prst="rect">
            <a:avLst/>
          </a:prstGeom>
        </p:spPr>
        <p:txBody>
          <a:bodyPr lIns="51435" tIns="25718" rIns="51435" bIns="25718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" b="0" i="0" kern="1200" cap="all">
                <a:solidFill>
                  <a:schemeClr val="tx2">
                    <a:lumMod val="95000"/>
                    <a:lumOff val="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endParaRPr lang="en-US" sz="1800" dirty="0"/>
          </a:p>
        </p:txBody>
      </p:sp>
      <p:sp>
        <p:nvSpPr>
          <p:cNvPr id="16" name="Text Placeholder 5"/>
          <p:cNvSpPr txBox="1">
            <a:spLocks/>
          </p:cNvSpPr>
          <p:nvPr/>
        </p:nvSpPr>
        <p:spPr>
          <a:xfrm>
            <a:off x="1259634" y="5379789"/>
            <a:ext cx="2196998" cy="1038739"/>
          </a:xfrm>
          <a:prstGeom prst="rect">
            <a:avLst/>
          </a:prstGeom>
        </p:spPr>
        <p:txBody>
          <a:bodyPr lIns="51435" tIns="25718" rIns="51435" bIns="25718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500" b="1" i="0" kern="1200" cap="all">
                <a:solidFill>
                  <a:schemeClr val="tx1"/>
                </a:solidFill>
                <a:latin typeface="Lato Black" charset="0"/>
                <a:ea typeface="Lato Black" charset="0"/>
                <a:cs typeface="Lato Blac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sp>
        <p:nvSpPr>
          <p:cNvPr id="17" name="Title 3"/>
          <p:cNvSpPr txBox="1">
            <a:spLocks/>
          </p:cNvSpPr>
          <p:nvPr/>
        </p:nvSpPr>
        <p:spPr>
          <a:xfrm>
            <a:off x="4270663" y="5719135"/>
            <a:ext cx="2625795" cy="162018"/>
          </a:xfrm>
          <a:prstGeom prst="rect">
            <a:avLst/>
          </a:prstGeom>
        </p:spPr>
        <p:txBody>
          <a:bodyPr lIns="51435" tIns="25718" rIns="51435" bIns="25718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" b="0" i="0" kern="1200" cap="all">
                <a:solidFill>
                  <a:schemeClr val="tx2">
                    <a:lumMod val="95000"/>
                    <a:lumOff val="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endParaRPr lang="en-US" sz="1800" dirty="0"/>
          </a:p>
        </p:txBody>
      </p:sp>
      <p:sp>
        <p:nvSpPr>
          <p:cNvPr id="18" name="Text Placeholder 5"/>
          <p:cNvSpPr txBox="1">
            <a:spLocks/>
          </p:cNvSpPr>
          <p:nvPr/>
        </p:nvSpPr>
        <p:spPr>
          <a:xfrm>
            <a:off x="5292080" y="5379789"/>
            <a:ext cx="2196998" cy="198821"/>
          </a:xfrm>
          <a:prstGeom prst="rect">
            <a:avLst/>
          </a:prstGeom>
        </p:spPr>
        <p:txBody>
          <a:bodyPr lIns="51435" tIns="25718" rIns="51435" bIns="25718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500" b="1" i="0" kern="1200" cap="all">
                <a:solidFill>
                  <a:schemeClr val="tx1"/>
                </a:solidFill>
                <a:latin typeface="Lato Black" charset="0"/>
                <a:ea typeface="Lato Black" charset="0"/>
                <a:cs typeface="Lato Blac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sp>
        <p:nvSpPr>
          <p:cNvPr id="21" name="Título 3"/>
          <p:cNvSpPr txBox="1">
            <a:spLocks/>
          </p:cNvSpPr>
          <p:nvPr/>
        </p:nvSpPr>
        <p:spPr>
          <a:xfrm>
            <a:off x="1510924" y="933991"/>
            <a:ext cx="6164274" cy="6170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In </a:t>
            </a:r>
            <a:r>
              <a:rPr lang="es-ES_tradnl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Memorium</a:t>
            </a:r>
            <a:endParaRPr lang="es-ES_tradnl" sz="4000" b="1" dirty="0">
              <a:solidFill>
                <a:schemeClr val="tx1">
                  <a:lumMod val="85000"/>
                  <a:lumOff val="15000"/>
                </a:schemeClr>
              </a:solidFill>
              <a:latin typeface="Lato Black" charset="0"/>
              <a:ea typeface="Lato Black" charset="0"/>
              <a:cs typeface="Lato Black" charset="0"/>
            </a:endParaRPr>
          </a:p>
          <a:p>
            <a:pPr algn="ctr"/>
            <a:endParaRPr lang="es-ES_tradnl" sz="3300" b="1" dirty="0">
              <a:solidFill>
                <a:schemeClr val="tx1">
                  <a:lumMod val="85000"/>
                  <a:lumOff val="15000"/>
                </a:schemeClr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1FBFF8B5-6DCF-884D-BD56-893F2FF7003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0164" r="10164"/>
          <a:stretch>
            <a:fillRect/>
          </a:stretch>
        </p:blipFill>
        <p:spPr>
          <a:xfrm>
            <a:off x="486582" y="1043615"/>
            <a:ext cx="2214562" cy="2436812"/>
          </a:xfrm>
        </p:spPr>
      </p:pic>
      <p:pic>
        <p:nvPicPr>
          <p:cNvPr id="1026" name="Picture 2" descr="Thumbnail image">
            <a:hlinkClick r:id="rId3"/>
            <a:extLst>
              <a:ext uri="{FF2B5EF4-FFF2-40B4-BE49-F238E27FC236}">
                <a16:creationId xmlns:a16="http://schemas.microsoft.com/office/drawing/2014/main" id="{E8C0AA52-D5B4-2748-89DB-6D74FF54A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78" y="557384"/>
            <a:ext cx="2108304" cy="273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0926EB-EB0F-D749-ADC5-5BDE38368E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1811" y="2693006"/>
            <a:ext cx="2654658" cy="2705709"/>
          </a:xfrm>
          <a:prstGeom prst="rect">
            <a:avLst/>
          </a:prstGeom>
        </p:spPr>
      </p:pic>
      <p:pic>
        <p:nvPicPr>
          <p:cNvPr id="1032" name="Picture 8" descr="https://s3.amazonaws.com/CFSV2/obituaries/photos/6247/732382/5e9dc0286145b.jpg">
            <a:extLst>
              <a:ext uri="{FF2B5EF4-FFF2-40B4-BE49-F238E27FC236}">
                <a16:creationId xmlns:a16="http://schemas.microsoft.com/office/drawing/2014/main" id="{D4CA787F-F836-8440-8822-B9FE65100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98" y="4204026"/>
            <a:ext cx="2298700" cy="180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CC8DDF1-0098-8C44-82ED-7064F13E99DB}"/>
              </a:ext>
            </a:extLst>
          </p:cNvPr>
          <p:cNvSpPr txBox="1"/>
          <p:nvPr/>
        </p:nvSpPr>
        <p:spPr>
          <a:xfrm>
            <a:off x="6401648" y="3492522"/>
            <a:ext cx="2566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Bruno </a:t>
            </a:r>
            <a:r>
              <a:rPr lang="es-ES_tradnl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Nettl</a:t>
            </a:r>
            <a:r>
              <a:rPr lang="es-ES_tradnl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 1930-2020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2FDFA1-0D37-F54F-969E-E9CE6B4613D2}"/>
              </a:ext>
            </a:extLst>
          </p:cNvPr>
          <p:cNvSpPr/>
          <p:nvPr/>
        </p:nvSpPr>
        <p:spPr>
          <a:xfrm>
            <a:off x="57223" y="3622153"/>
            <a:ext cx="3212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Clark E. </a:t>
            </a:r>
            <a:r>
              <a:rPr lang="es-ES_tradnl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Cunningham</a:t>
            </a:r>
            <a:r>
              <a:rPr lang="es-ES_tradnl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 1934-2020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310277E-479F-1A4F-9803-B528634A3DD2}"/>
              </a:ext>
            </a:extLst>
          </p:cNvPr>
          <p:cNvSpPr/>
          <p:nvPr/>
        </p:nvSpPr>
        <p:spPr>
          <a:xfrm>
            <a:off x="276112" y="6275424"/>
            <a:ext cx="2863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Charles M. </a:t>
            </a:r>
            <a:r>
              <a:rPr lang="es-ES_tradnl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Keller</a:t>
            </a:r>
            <a:r>
              <a:rPr lang="es-ES_tradnl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 1936-2020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341141D-776F-1140-AD45-9BD3B7B61B82}"/>
              </a:ext>
            </a:extLst>
          </p:cNvPr>
          <p:cNvSpPr/>
          <p:nvPr/>
        </p:nvSpPr>
        <p:spPr>
          <a:xfrm>
            <a:off x="3561735" y="5511821"/>
            <a:ext cx="3207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Edward M. Bruner – 1924- 2020</a:t>
            </a:r>
          </a:p>
        </p:txBody>
      </p:sp>
    </p:spTree>
    <p:extLst>
      <p:ext uri="{BB962C8B-B14F-4D97-AF65-F5344CB8AC3E}">
        <p14:creationId xmlns:p14="http://schemas.microsoft.com/office/powerpoint/2010/main" val="163586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6DCD15-6A48-164A-A819-ACCBA642F07D}"/>
              </a:ext>
            </a:extLst>
          </p:cNvPr>
          <p:cNvSpPr txBox="1"/>
          <p:nvPr/>
        </p:nvSpPr>
        <p:spPr>
          <a:xfrm>
            <a:off x="1766455" y="363682"/>
            <a:ext cx="53409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In </a:t>
            </a:r>
            <a:r>
              <a:rPr lang="es-ES_tradnl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Memorium</a:t>
            </a:r>
            <a:endParaRPr lang="en-US" sz="2800" dirty="0"/>
          </a:p>
          <a:p>
            <a:pPr algn="ctr"/>
            <a:r>
              <a:rPr lang="en-US" sz="2800" dirty="0"/>
              <a:t>Paul A Liebman 1947- 2020</a:t>
            </a:r>
          </a:p>
          <a:p>
            <a:pPr algn="ctr"/>
            <a:r>
              <a:rPr lang="en-US" sz="28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FD3054-6E66-3443-A6EA-969C66AD7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082" y="1575955"/>
            <a:ext cx="6577445" cy="43849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9DD10C-E723-FC42-8FD1-0C145176B4E7}"/>
              </a:ext>
            </a:extLst>
          </p:cNvPr>
          <p:cNvSpPr txBox="1"/>
          <p:nvPr/>
        </p:nvSpPr>
        <p:spPr>
          <a:xfrm>
            <a:off x="3564081" y="6307282"/>
            <a:ext cx="249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Spring Banquet 2019</a:t>
            </a:r>
          </a:p>
        </p:txBody>
      </p:sp>
    </p:spTree>
    <p:extLst>
      <p:ext uri="{BB962C8B-B14F-4D97-AF65-F5344CB8AC3E}">
        <p14:creationId xmlns:p14="http://schemas.microsoft.com/office/powerpoint/2010/main" val="196373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fade/>
      </p:transition>
    </mc:Choice>
    <mc:Fallback xmlns="">
      <p:transition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/>
          <p:cNvSpPr txBox="1">
            <a:spLocks/>
          </p:cNvSpPr>
          <p:nvPr/>
        </p:nvSpPr>
        <p:spPr>
          <a:xfrm>
            <a:off x="383543" y="4384377"/>
            <a:ext cx="2027706" cy="1677885"/>
          </a:xfrm>
          <a:prstGeom prst="rect">
            <a:avLst/>
          </a:prstGeom>
        </p:spPr>
        <p:txBody>
          <a:bodyPr lIns="51435" tIns="25718" rIns="51435" bIns="25718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" b="0" i="0" kern="1200" cap="all">
                <a:solidFill>
                  <a:schemeClr val="tx2">
                    <a:lumMod val="95000"/>
                    <a:lumOff val="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r>
              <a:rPr lang="en-US" sz="1600" b="1" u="sng" dirty="0"/>
              <a:t>DEMITRI B. SHIMKIN AWARD </a:t>
            </a:r>
          </a:p>
          <a:p>
            <a:endParaRPr lang="en-US" sz="1400" b="1" u="sng" dirty="0"/>
          </a:p>
          <a:p>
            <a:r>
              <a:rPr lang="en-US" sz="1400" dirty="0"/>
              <a:t>for the most outstanding research paper written by an Anthropology Graduate Student.  </a:t>
            </a:r>
          </a:p>
          <a:p>
            <a:endParaRPr lang="en-US" sz="1200" dirty="0"/>
          </a:p>
        </p:txBody>
      </p:sp>
      <p:sp>
        <p:nvSpPr>
          <p:cNvPr id="16" name="Text Placeholder 5"/>
          <p:cNvSpPr txBox="1">
            <a:spLocks/>
          </p:cNvSpPr>
          <p:nvPr/>
        </p:nvSpPr>
        <p:spPr>
          <a:xfrm>
            <a:off x="292016" y="4042260"/>
            <a:ext cx="2196998" cy="198821"/>
          </a:xfrm>
          <a:prstGeom prst="rect">
            <a:avLst/>
          </a:prstGeom>
        </p:spPr>
        <p:txBody>
          <a:bodyPr lIns="51435" tIns="25718" rIns="51435" bIns="25718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500" b="1" i="0" kern="1200" cap="all">
                <a:solidFill>
                  <a:schemeClr val="tx1"/>
                </a:solidFill>
                <a:latin typeface="Lato Black" charset="0"/>
                <a:ea typeface="Lato Black" charset="0"/>
                <a:cs typeface="Lato Blac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Ben </a:t>
            </a:r>
            <a:r>
              <a:rPr lang="en-US" dirty="0" err="1"/>
              <a:t>krupp</a:t>
            </a:r>
            <a:endParaRPr lang="en-US" sz="1400" dirty="0"/>
          </a:p>
        </p:txBody>
      </p:sp>
      <p:sp>
        <p:nvSpPr>
          <p:cNvPr id="17" name="Title 3"/>
          <p:cNvSpPr txBox="1">
            <a:spLocks/>
          </p:cNvSpPr>
          <p:nvPr/>
        </p:nvSpPr>
        <p:spPr>
          <a:xfrm>
            <a:off x="2843808" y="4657796"/>
            <a:ext cx="1738583" cy="1670268"/>
          </a:xfrm>
          <a:prstGeom prst="rect">
            <a:avLst/>
          </a:prstGeom>
        </p:spPr>
        <p:txBody>
          <a:bodyPr lIns="51435" tIns="25718" rIns="51435" bIns="25718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" b="0" i="0" kern="1200" cap="all">
                <a:solidFill>
                  <a:schemeClr val="tx2">
                    <a:lumMod val="95000"/>
                    <a:lumOff val="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r>
              <a:rPr lang="en-US" sz="1600" b="1" u="sng" dirty="0"/>
              <a:t>EDWARD M. BRUNER AWARD</a:t>
            </a:r>
            <a:r>
              <a:rPr lang="en-US" sz="1600" dirty="0"/>
              <a:t>  </a:t>
            </a:r>
          </a:p>
          <a:p>
            <a:endParaRPr lang="en-US" sz="1600" dirty="0"/>
          </a:p>
          <a:p>
            <a:r>
              <a:rPr lang="en-US" sz="1400" dirty="0"/>
              <a:t>for Academic Excellence and Promise in Anthropology</a:t>
            </a:r>
          </a:p>
        </p:txBody>
      </p:sp>
      <p:sp>
        <p:nvSpPr>
          <p:cNvPr id="18" name="Text Placeholder 5"/>
          <p:cNvSpPr txBox="1">
            <a:spLocks/>
          </p:cNvSpPr>
          <p:nvPr/>
        </p:nvSpPr>
        <p:spPr>
          <a:xfrm>
            <a:off x="2567567" y="4387767"/>
            <a:ext cx="2196998" cy="198821"/>
          </a:xfrm>
          <a:prstGeom prst="rect">
            <a:avLst/>
          </a:prstGeom>
        </p:spPr>
        <p:txBody>
          <a:bodyPr lIns="51435" tIns="25718" rIns="51435" bIns="25718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500" b="1" i="0" kern="1200" cap="all">
                <a:solidFill>
                  <a:schemeClr val="tx1"/>
                </a:solidFill>
                <a:latin typeface="Lato Black" charset="0"/>
                <a:ea typeface="Lato Black" charset="0"/>
                <a:cs typeface="Lato Blac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Jamie </a:t>
            </a:r>
            <a:r>
              <a:rPr lang="en-US" sz="1400" dirty="0" err="1"/>
              <a:t>arjona</a:t>
            </a:r>
            <a:endParaRPr lang="en-US" sz="1400" dirty="0"/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4932040" y="4603018"/>
            <a:ext cx="2021838" cy="770198"/>
          </a:xfrm>
          <a:prstGeom prst="rect">
            <a:avLst/>
          </a:prstGeom>
        </p:spPr>
        <p:txBody>
          <a:bodyPr lIns="51435" tIns="25718" rIns="51435" bIns="25718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" b="0" i="0" kern="1200" cap="all">
                <a:solidFill>
                  <a:schemeClr val="tx2">
                    <a:lumMod val="95000"/>
                    <a:lumOff val="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r>
              <a:rPr lang="en-US" sz="1600" b="1" u="sng" dirty="0"/>
              <a:t>FOREST N. BAKER AWARD IN AMERICAN ARCHAEOLOGY</a:t>
            </a:r>
            <a:r>
              <a:rPr lang="en-US" sz="1600" dirty="0"/>
              <a:t> </a:t>
            </a:r>
          </a:p>
          <a:p>
            <a:endParaRPr lang="en-US" sz="1600" dirty="0"/>
          </a:p>
          <a:p>
            <a:r>
              <a:rPr lang="en-US" sz="1400" dirty="0"/>
              <a:t>for the best dissertation proposal in archaeology</a:t>
            </a:r>
          </a:p>
        </p:txBody>
      </p:sp>
      <p:sp>
        <p:nvSpPr>
          <p:cNvPr id="20" name="Text Placeholder 5"/>
          <p:cNvSpPr txBox="1">
            <a:spLocks/>
          </p:cNvSpPr>
          <p:nvPr/>
        </p:nvSpPr>
        <p:spPr>
          <a:xfrm>
            <a:off x="4769853" y="4332989"/>
            <a:ext cx="2196998" cy="198821"/>
          </a:xfrm>
          <a:prstGeom prst="rect">
            <a:avLst/>
          </a:prstGeom>
        </p:spPr>
        <p:txBody>
          <a:bodyPr lIns="51435" tIns="25718" rIns="51435" bIns="25718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500" b="1" i="0" kern="1200" cap="all">
                <a:solidFill>
                  <a:schemeClr val="tx1"/>
                </a:solidFill>
                <a:latin typeface="Lato Black" charset="0"/>
                <a:ea typeface="Lato Black" charset="0"/>
                <a:cs typeface="Lato Blac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Caitlyn </a:t>
            </a:r>
            <a:r>
              <a:rPr lang="en-US" sz="1400" dirty="0" err="1"/>
              <a:t>antoniuk</a:t>
            </a:r>
            <a:r>
              <a:rPr lang="en-US" sz="1400" dirty="0"/>
              <a:t> </a:t>
            </a:r>
          </a:p>
        </p:txBody>
      </p:sp>
      <p:sp>
        <p:nvSpPr>
          <p:cNvPr id="21" name="Título 3"/>
          <p:cNvSpPr txBox="1">
            <a:spLocks/>
          </p:cNvSpPr>
          <p:nvPr/>
        </p:nvSpPr>
        <p:spPr>
          <a:xfrm>
            <a:off x="43333" y="755268"/>
            <a:ext cx="8784976" cy="6170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3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Department</a:t>
            </a:r>
            <a:r>
              <a:rPr lang="es-ES_tradnl" sz="3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 </a:t>
            </a:r>
            <a:r>
              <a:rPr lang="es-ES_tradnl" sz="3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Graduate</a:t>
            </a:r>
            <a:r>
              <a:rPr lang="es-ES_tradnl" sz="3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 </a:t>
            </a:r>
            <a:r>
              <a:rPr lang="es-ES_tradnl" sz="3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Student</a:t>
            </a:r>
            <a:r>
              <a:rPr lang="es-ES_tradnl" sz="3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 </a:t>
            </a:r>
            <a:r>
              <a:rPr lang="es-ES_tradnl" sz="3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Awards</a:t>
            </a:r>
            <a:endParaRPr lang="es-ES_tradnl" sz="3300" b="1" dirty="0">
              <a:solidFill>
                <a:schemeClr val="tx1">
                  <a:lumMod val="85000"/>
                  <a:lumOff val="15000"/>
                </a:schemeClr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B5698E85-213A-424D-A99C-0522E09E50B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/>
          <a:stretch/>
        </p:blipFill>
        <p:spPr>
          <a:xfrm>
            <a:off x="2994667" y="2014024"/>
            <a:ext cx="1327951" cy="2265699"/>
          </a:xfr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4577895E-4852-4B83-A9BB-497CB1D44E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/>
        </p:blipFill>
        <p:spPr>
          <a:xfrm>
            <a:off x="678525" y="2014024"/>
            <a:ext cx="1423980" cy="1468020"/>
          </a:xfrm>
        </p:spPr>
      </p:pic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CD1571E9-0545-40FC-B9B0-681D4BE6A50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/>
          <a:stretch/>
        </p:blipFill>
        <p:spPr>
          <a:xfrm>
            <a:off x="5031650" y="2014024"/>
            <a:ext cx="1566744" cy="2031545"/>
          </a:xfrm>
        </p:spPr>
      </p:pic>
      <p:sp>
        <p:nvSpPr>
          <p:cNvPr id="25" name="Title 3">
            <a:extLst>
              <a:ext uri="{FF2B5EF4-FFF2-40B4-BE49-F238E27FC236}">
                <a16:creationId xmlns:a16="http://schemas.microsoft.com/office/drawing/2014/main" id="{3EB030AA-15B0-4417-B69E-BF53472EA4F3}"/>
              </a:ext>
            </a:extLst>
          </p:cNvPr>
          <p:cNvSpPr txBox="1">
            <a:spLocks/>
          </p:cNvSpPr>
          <p:nvPr/>
        </p:nvSpPr>
        <p:spPr>
          <a:xfrm>
            <a:off x="7164288" y="4591451"/>
            <a:ext cx="1800200" cy="263203"/>
          </a:xfrm>
          <a:prstGeom prst="rect">
            <a:avLst/>
          </a:prstGeom>
        </p:spPr>
        <p:txBody>
          <a:bodyPr lIns="51435" tIns="25718" rIns="51435" bIns="25718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" b="0" i="0" kern="1200" cap="all">
                <a:solidFill>
                  <a:schemeClr val="tx2">
                    <a:lumMod val="95000"/>
                    <a:lumOff val="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r>
              <a:rPr lang="en-US" sz="1600" b="1" u="sng" dirty="0"/>
              <a:t>GEORGE L. BESLOW AWARD</a:t>
            </a:r>
            <a:r>
              <a:rPr lang="en-US" sz="1600" b="1" dirty="0"/>
              <a:t> </a:t>
            </a:r>
            <a:r>
              <a:rPr lang="en-US" sz="1600" dirty="0"/>
              <a:t>– </a:t>
            </a:r>
          </a:p>
          <a:p>
            <a:endParaRPr lang="en-US" sz="1600" dirty="0"/>
          </a:p>
          <a:p>
            <a:r>
              <a:rPr lang="en-US" sz="1400" dirty="0"/>
              <a:t>For Academic excellence - one semester of Funding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B82EAA15-FB1D-4A47-BDE4-6D28915AE191}"/>
              </a:ext>
            </a:extLst>
          </p:cNvPr>
          <p:cNvSpPr txBox="1">
            <a:spLocks/>
          </p:cNvSpPr>
          <p:nvPr/>
        </p:nvSpPr>
        <p:spPr>
          <a:xfrm>
            <a:off x="6953878" y="4321422"/>
            <a:ext cx="2196998" cy="198821"/>
          </a:xfrm>
          <a:prstGeom prst="rect">
            <a:avLst/>
          </a:prstGeom>
        </p:spPr>
        <p:txBody>
          <a:bodyPr lIns="51435" tIns="25718" rIns="51435" bIns="25718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500" b="1" i="0" kern="1200" cap="all">
                <a:solidFill>
                  <a:schemeClr val="tx1"/>
                </a:solidFill>
                <a:latin typeface="Lato Black" charset="0"/>
                <a:ea typeface="Lato Black" charset="0"/>
                <a:cs typeface="Lato Blac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Merri </a:t>
            </a:r>
            <a:r>
              <a:rPr lang="en-US" sz="1400" dirty="0" err="1"/>
              <a:t>wilson</a:t>
            </a:r>
            <a:endParaRPr lang="en-US" sz="1400" dirty="0"/>
          </a:p>
        </p:txBody>
      </p:sp>
      <p:pic>
        <p:nvPicPr>
          <p:cNvPr id="27" name="Picture Placeholder 30">
            <a:extLst>
              <a:ext uri="{FF2B5EF4-FFF2-40B4-BE49-F238E27FC236}">
                <a16:creationId xmlns:a16="http://schemas.microsoft.com/office/drawing/2014/main" id="{B8FD073D-7B49-4AD9-8225-919E4575BB9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164288" y="2014024"/>
            <a:ext cx="1757876" cy="175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6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3000" dirty="0"/>
              <a:t>  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0"/>
          </p:nvPr>
        </p:nvSpPr>
        <p:spPr>
          <a:xfrm>
            <a:off x="3997893" y="281887"/>
            <a:ext cx="4744981" cy="410809"/>
          </a:xfrm>
        </p:spPr>
        <p:txBody>
          <a:bodyPr/>
          <a:lstStyle/>
          <a:p>
            <a:pPr algn="ctr"/>
            <a:r>
              <a:rPr lang="es-ES_tradnl" sz="2400" dirty="0" err="1">
                <a:solidFill>
                  <a:schemeClr val="tx1"/>
                </a:solidFill>
              </a:rPr>
              <a:t>graduate</a:t>
            </a:r>
            <a:r>
              <a:rPr lang="es-ES_tradnl" sz="2400" dirty="0">
                <a:solidFill>
                  <a:schemeClr val="tx1"/>
                </a:solidFill>
              </a:rPr>
              <a:t> </a:t>
            </a:r>
            <a:r>
              <a:rPr lang="es-ES_tradnl" sz="2400" dirty="0" err="1">
                <a:solidFill>
                  <a:schemeClr val="tx1"/>
                </a:solidFill>
              </a:rPr>
              <a:t>Student</a:t>
            </a:r>
            <a:r>
              <a:rPr lang="es-ES_tradnl" sz="2400" dirty="0">
                <a:solidFill>
                  <a:schemeClr val="tx1"/>
                </a:solidFill>
              </a:rPr>
              <a:t> </a:t>
            </a:r>
            <a:r>
              <a:rPr lang="es-ES_tradnl" sz="2400" dirty="0" err="1">
                <a:solidFill>
                  <a:schemeClr val="tx1"/>
                </a:solidFill>
              </a:rPr>
              <a:t>awards</a:t>
            </a:r>
            <a:endParaRPr lang="es-ES_tradnl" sz="2400" dirty="0">
              <a:solidFill>
                <a:schemeClr val="tx1"/>
              </a:solidFill>
            </a:endParaRPr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63F4E27C-D1A1-49B9-A127-0A0B56408CD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52122" t="320" r="12950" b="-881"/>
          <a:stretch/>
        </p:blipFill>
        <p:spPr>
          <a:xfrm>
            <a:off x="311977" y="692696"/>
            <a:ext cx="2074943" cy="3982598"/>
          </a:xfrm>
        </p:spPr>
      </p:pic>
      <p:pic>
        <p:nvPicPr>
          <p:cNvPr id="12" name="Picture Placeholder 11" descr="A path with trees on the side of a building&#10;&#10;Description automatically generated">
            <a:extLst>
              <a:ext uri="{FF2B5EF4-FFF2-40B4-BE49-F238E27FC236}">
                <a16:creationId xmlns:a16="http://schemas.microsoft.com/office/drawing/2014/main" id="{B4E63CA0-3C92-4C68-B805-62A5340D739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21495" r="21495"/>
          <a:stretch>
            <a:fillRect/>
          </a:stretch>
        </p:blipFill>
        <p:spPr>
          <a:xfrm>
            <a:off x="2472217" y="1617793"/>
            <a:ext cx="1458497" cy="1920213"/>
          </a:xfrm>
        </p:spPr>
      </p:pic>
      <p:sp>
        <p:nvSpPr>
          <p:cNvPr id="6" name="TextBox 27"/>
          <p:cNvSpPr txBox="1"/>
          <p:nvPr/>
        </p:nvSpPr>
        <p:spPr>
          <a:xfrm>
            <a:off x="4241676" y="902524"/>
            <a:ext cx="4725679" cy="5955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Alana Ackerman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-–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Fulbright-Hays Dissertation Research Grant </a:t>
            </a:r>
          </a:p>
          <a:p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Joseph Coyle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Nicholson Graduate Fellowship from Unit for Criticism &amp; Interpretive Theory (summer 2020) </a:t>
            </a:r>
          </a:p>
          <a:p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Lila Dodge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Illinois Global Institute FLAS (summer 2020) and IPRH Research Cluster grant AY 20-21 </a:t>
            </a:r>
          </a:p>
          <a:p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Chibundo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Egwuatu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University YMCA Fred S. Bailey Fellowship for Community Leadership and IPRH Research Cluster grant AY 20-21 </a:t>
            </a:r>
          </a:p>
          <a:p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Brenda Garcia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IPRH Andrew W. Mellon Pre-Doctoral Fellowship in Legal Humanities AY 20-21 </a:t>
            </a:r>
          </a:p>
          <a:p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Jeongsu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Shin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IPRH Fellowship AY 20-21 </a:t>
            </a:r>
          </a:p>
          <a:p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300" b="1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888DA87C-1A95-4A4B-AB47-2BCC1571A22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/>
          <a:stretch/>
        </p:blipFill>
        <p:spPr>
          <a:xfrm>
            <a:off x="2463158" y="692697"/>
            <a:ext cx="1458497" cy="821619"/>
          </a:xfrm>
        </p:spPr>
      </p:pic>
      <p:pic>
        <p:nvPicPr>
          <p:cNvPr id="13" name="Picture Placeholder 11">
            <a:extLst>
              <a:ext uri="{FF2B5EF4-FFF2-40B4-BE49-F238E27FC236}">
                <a16:creationId xmlns:a16="http://schemas.microsoft.com/office/drawing/2014/main" id="{659C00F3-E76C-4655-84C6-D9D802DC83F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463157" y="3641483"/>
            <a:ext cx="1476560" cy="971723"/>
          </a:xfrm>
          <a:prstGeom prst="rect">
            <a:avLst/>
          </a:prstGeom>
        </p:spPr>
      </p:pic>
      <p:pic>
        <p:nvPicPr>
          <p:cNvPr id="14" name="Picture Placeholder 21">
            <a:extLst>
              <a:ext uri="{FF2B5EF4-FFF2-40B4-BE49-F238E27FC236}">
                <a16:creationId xmlns:a16="http://schemas.microsoft.com/office/drawing/2014/main" id="{C1259DA8-8E98-4C2A-BCEF-13AB6F5C327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16932" y="5023188"/>
            <a:ext cx="3622785" cy="143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02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3000" dirty="0"/>
              <a:t>  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0"/>
          </p:nvPr>
        </p:nvSpPr>
        <p:spPr>
          <a:xfrm>
            <a:off x="3997893" y="692697"/>
            <a:ext cx="5062980" cy="410809"/>
          </a:xfrm>
        </p:spPr>
        <p:txBody>
          <a:bodyPr/>
          <a:lstStyle/>
          <a:p>
            <a:r>
              <a:rPr lang="en-US" sz="2400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GRADUATE COLLEGE AWARDS  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s-ES_tradnl" sz="2400" dirty="0">
              <a:solidFill>
                <a:schemeClr val="tx1"/>
              </a:solidFill>
            </a:endParaRPr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63F4E27C-D1A1-49B9-A127-0A0B56408CD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52122" t="320" r="12950" b="-881"/>
          <a:stretch/>
        </p:blipFill>
        <p:spPr>
          <a:xfrm>
            <a:off x="311977" y="692696"/>
            <a:ext cx="2074943" cy="3982598"/>
          </a:xfrm>
        </p:spPr>
      </p:pic>
      <p:pic>
        <p:nvPicPr>
          <p:cNvPr id="12" name="Picture Placeholder 11" descr="A path with trees on the side of a building&#10;&#10;Description automatically generated">
            <a:extLst>
              <a:ext uri="{FF2B5EF4-FFF2-40B4-BE49-F238E27FC236}">
                <a16:creationId xmlns:a16="http://schemas.microsoft.com/office/drawing/2014/main" id="{B4E63CA0-3C92-4C68-B805-62A5340D739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21495" r="21495"/>
          <a:stretch>
            <a:fillRect/>
          </a:stretch>
        </p:blipFill>
        <p:spPr>
          <a:xfrm>
            <a:off x="2463157" y="1605250"/>
            <a:ext cx="1458497" cy="1920213"/>
          </a:xfrm>
        </p:spPr>
      </p:pic>
      <p:sp>
        <p:nvSpPr>
          <p:cNvPr id="6" name="TextBox 27"/>
          <p:cNvSpPr txBox="1"/>
          <p:nvPr/>
        </p:nvSpPr>
        <p:spPr>
          <a:xfrm>
            <a:off x="4025014" y="1103506"/>
            <a:ext cx="5112097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Dissertation Completion Award 2020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Paul Michael Atienza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endParaRPr lang="en-US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Dissertation Travel Award 2019-2020 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Fall 2019: </a:t>
            </a:r>
          </a:p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Aimee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Carbaugh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Bea Maldona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Spring 2020: </a:t>
            </a:r>
          </a:p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Alana Ackerman </a:t>
            </a:r>
          </a:p>
          <a:p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Grazzia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Grimaldi</a:t>
            </a:r>
          </a:p>
          <a:p>
            <a:endParaRPr lang="en-US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Conference Travel Award 2019-2020 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Maria Fox </a:t>
            </a:r>
          </a:p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Brenda Garcia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</a:p>
          <a:p>
            <a:r>
              <a:rPr lang="en-US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[Spring 2020: was cancelled due to Covid-19] 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888DA87C-1A95-4A4B-AB47-2BCC1571A22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/>
          <a:stretch/>
        </p:blipFill>
        <p:spPr>
          <a:xfrm>
            <a:off x="2463158" y="692696"/>
            <a:ext cx="1458497" cy="821619"/>
          </a:xfrm>
        </p:spPr>
      </p:pic>
      <p:pic>
        <p:nvPicPr>
          <p:cNvPr id="13" name="Picture Placeholder 11">
            <a:extLst>
              <a:ext uri="{FF2B5EF4-FFF2-40B4-BE49-F238E27FC236}">
                <a16:creationId xmlns:a16="http://schemas.microsoft.com/office/drawing/2014/main" id="{659C00F3-E76C-4655-84C6-D9D802DC83F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463157" y="3641483"/>
            <a:ext cx="1476560" cy="971723"/>
          </a:xfrm>
          <a:prstGeom prst="rect">
            <a:avLst/>
          </a:prstGeom>
        </p:spPr>
      </p:pic>
      <p:pic>
        <p:nvPicPr>
          <p:cNvPr id="14" name="Picture Placeholder 21">
            <a:extLst>
              <a:ext uri="{FF2B5EF4-FFF2-40B4-BE49-F238E27FC236}">
                <a16:creationId xmlns:a16="http://schemas.microsoft.com/office/drawing/2014/main" id="{C1259DA8-8E98-4C2A-BCEF-13AB6F5C327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22097" y="4733926"/>
            <a:ext cx="3622785" cy="143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9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3000" dirty="0"/>
              <a:t>  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0"/>
          </p:nvPr>
        </p:nvSpPr>
        <p:spPr>
          <a:xfrm>
            <a:off x="4042969" y="941814"/>
            <a:ext cx="5101031" cy="523430"/>
          </a:xfrm>
        </p:spPr>
        <p:txBody>
          <a:bodyPr/>
          <a:lstStyle/>
          <a:p>
            <a:r>
              <a:rPr lang="es-ES_tradnl" sz="2800" dirty="0" err="1">
                <a:solidFill>
                  <a:schemeClr val="tx1"/>
                </a:solidFill>
              </a:rPr>
              <a:t>undergraduate</a:t>
            </a:r>
            <a:r>
              <a:rPr lang="es-ES_tradnl" sz="2800" dirty="0">
                <a:solidFill>
                  <a:schemeClr val="tx1"/>
                </a:solidFill>
              </a:rPr>
              <a:t> </a:t>
            </a:r>
            <a:r>
              <a:rPr lang="es-ES_tradnl" sz="2800" dirty="0" err="1">
                <a:solidFill>
                  <a:schemeClr val="tx1"/>
                </a:solidFill>
              </a:rPr>
              <a:t>student</a:t>
            </a:r>
            <a:r>
              <a:rPr lang="es-ES_tradnl" sz="2800" dirty="0">
                <a:solidFill>
                  <a:schemeClr val="tx1"/>
                </a:solidFill>
              </a:rPr>
              <a:t> </a:t>
            </a:r>
            <a:r>
              <a:rPr lang="es-ES_tradnl" sz="2800" dirty="0" err="1">
                <a:solidFill>
                  <a:schemeClr val="tx1"/>
                </a:solidFill>
              </a:rPr>
              <a:t>Awards</a:t>
            </a:r>
            <a:endParaRPr lang="es-ES_tradnl" sz="2800" dirty="0">
              <a:solidFill>
                <a:schemeClr val="tx1"/>
              </a:solidFill>
            </a:endParaRPr>
          </a:p>
        </p:txBody>
      </p:sp>
      <p:pic>
        <p:nvPicPr>
          <p:cNvPr id="22" name="Picture Placeholder 21" descr="A large tree in a park&#10;&#10;Description automatically generated">
            <a:extLst>
              <a:ext uri="{FF2B5EF4-FFF2-40B4-BE49-F238E27FC236}">
                <a16:creationId xmlns:a16="http://schemas.microsoft.com/office/drawing/2014/main" id="{63F4E27C-D1A1-49B9-A127-0A0B56408CD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33460" t="295" r="31685" b="-295"/>
          <a:stretch/>
        </p:blipFill>
        <p:spPr>
          <a:xfrm>
            <a:off x="395536" y="1052735"/>
            <a:ext cx="2070230" cy="4743469"/>
          </a:xfrm>
        </p:spPr>
      </p:pic>
      <p:pic>
        <p:nvPicPr>
          <p:cNvPr id="12" name="Picture Placeholder 11" descr="A path with trees on the side of a building&#10;&#10;Description automatically generated">
            <a:extLst>
              <a:ext uri="{FF2B5EF4-FFF2-40B4-BE49-F238E27FC236}">
                <a16:creationId xmlns:a16="http://schemas.microsoft.com/office/drawing/2014/main" id="{B4E63CA0-3C92-4C68-B805-62A5340D739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21495" r="21495"/>
          <a:stretch>
            <a:fillRect/>
          </a:stretch>
        </p:blipFill>
        <p:spPr/>
      </p:pic>
      <p:sp>
        <p:nvSpPr>
          <p:cNvPr id="6" name="TextBox 27"/>
          <p:cNvSpPr txBox="1"/>
          <p:nvPr/>
        </p:nvSpPr>
        <p:spPr>
          <a:xfrm>
            <a:off x="4572002" y="2420889"/>
            <a:ext cx="3750401" cy="2721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13294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PATRICIA O’BRIEN AWARD</a:t>
            </a:r>
            <a:r>
              <a:rPr lang="en-US" sz="2000" dirty="0">
                <a:solidFill>
                  <a:srgbClr val="13294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for an outstanding paper in anthropology  </a:t>
            </a:r>
          </a:p>
          <a:p>
            <a:endParaRPr lang="en-US" sz="2000" dirty="0">
              <a:solidFill>
                <a:srgbClr val="13294B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Harold Adams </a:t>
            </a:r>
          </a:p>
          <a:p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Priya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Bhatt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(Honorable Mention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000" dirty="0">
                <a:solidFill>
                  <a:srgbClr val="13294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8" name="Picture Placeholder 17" descr="A picture containing building, outdoor, child, fence&#10;&#10;Description automatically generated">
            <a:extLst>
              <a:ext uri="{FF2B5EF4-FFF2-40B4-BE49-F238E27FC236}">
                <a16:creationId xmlns:a16="http://schemas.microsoft.com/office/drawing/2014/main" id="{888DA87C-1A95-4A4B-AB47-2BCC1571A22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31012" r="310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7837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3000" dirty="0"/>
              <a:t>  </a:t>
            </a:r>
          </a:p>
        </p:txBody>
      </p:sp>
      <p:pic>
        <p:nvPicPr>
          <p:cNvPr id="22" name="Picture Placeholder 21" descr="A large tree in a park&#10;&#10;Description automatically generated">
            <a:extLst>
              <a:ext uri="{FF2B5EF4-FFF2-40B4-BE49-F238E27FC236}">
                <a16:creationId xmlns:a16="http://schemas.microsoft.com/office/drawing/2014/main" id="{63F4E27C-D1A1-49B9-A127-0A0B56408CD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33460" t="295" r="31685" b="-295"/>
          <a:stretch/>
        </p:blipFill>
        <p:spPr>
          <a:xfrm>
            <a:off x="395536" y="1052735"/>
            <a:ext cx="2070230" cy="4743469"/>
          </a:xfrm>
        </p:spPr>
      </p:pic>
      <p:pic>
        <p:nvPicPr>
          <p:cNvPr id="12" name="Picture Placeholder 11" descr="A path with trees on the side of a building&#10;&#10;Description automatically generated">
            <a:extLst>
              <a:ext uri="{FF2B5EF4-FFF2-40B4-BE49-F238E27FC236}">
                <a16:creationId xmlns:a16="http://schemas.microsoft.com/office/drawing/2014/main" id="{B4E63CA0-3C92-4C68-B805-62A5340D739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21495" r="21495"/>
          <a:stretch>
            <a:fillRect/>
          </a:stretch>
        </p:blipFill>
        <p:spPr/>
      </p:pic>
      <p:sp>
        <p:nvSpPr>
          <p:cNvPr id="6" name="TextBox 27"/>
          <p:cNvSpPr txBox="1"/>
          <p:nvPr/>
        </p:nvSpPr>
        <p:spPr>
          <a:xfrm>
            <a:off x="4198612" y="860459"/>
            <a:ext cx="432261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3294B"/>
                </a:solidFill>
                <a:ea typeface="Times New Roman" panose="02020603050405020304" pitchFamily="18" charset="0"/>
              </a:rPr>
              <a:t>PAUL A. LIEBMAN AWARDS 2020</a:t>
            </a:r>
          </a:p>
          <a:p>
            <a:r>
              <a:rPr lang="en-US" sz="1600" dirty="0">
                <a:solidFill>
                  <a:srgbClr val="13294B"/>
                </a:solidFill>
                <a:ea typeface="Times New Roman" panose="02020603050405020304" pitchFamily="18" charset="0"/>
              </a:rPr>
              <a:t>FOR U/G SUMMER RESEARCH and INTERNSHIPS </a:t>
            </a:r>
          </a:p>
          <a:p>
            <a:r>
              <a:rPr lang="en-US" sz="1600" dirty="0">
                <a:solidFill>
                  <a:srgbClr val="13294B"/>
                </a:solidFill>
                <a:ea typeface="Times New Roman" panose="02020603050405020304" pitchFamily="18" charset="0"/>
              </a:rPr>
              <a:t> </a:t>
            </a:r>
          </a:p>
          <a:p>
            <a:r>
              <a:rPr lang="en-US" sz="2000" b="1" dirty="0">
                <a:solidFill>
                  <a:srgbClr val="13294B"/>
                </a:solidFill>
                <a:ea typeface="Times New Roman" panose="02020603050405020304" pitchFamily="18" charset="0"/>
              </a:rPr>
              <a:t>Patricia Avent  (Internship</a:t>
            </a:r>
            <a:r>
              <a:rPr lang="en-US" sz="2000" b="1" dirty="0">
                <a:solidFill>
                  <a:schemeClr val="bg1"/>
                </a:solidFill>
                <a:ea typeface="Times New Roman" panose="02020603050405020304" pitchFamily="18" charset="0"/>
              </a:rPr>
              <a:t>)</a:t>
            </a:r>
            <a:r>
              <a:rPr lang="en-US" sz="2000" b="1" dirty="0">
                <a:ea typeface="Times New Roman" panose="02020603050405020304" pitchFamily="18" charset="0"/>
              </a:rPr>
              <a:t> </a:t>
            </a:r>
            <a:r>
              <a:rPr lang="en-US" sz="2000" dirty="0">
                <a:ea typeface="Times New Roman" panose="02020603050405020304" pitchFamily="18" charset="0"/>
              </a:rPr>
              <a:t>Forensic research w/ Dr Hughes; COVID -19 research w Dr </a:t>
            </a:r>
            <a:r>
              <a:rPr lang="en-US" sz="2000" dirty="0" err="1">
                <a:ea typeface="Times New Roman" panose="02020603050405020304" pitchFamily="18" charset="0"/>
              </a:rPr>
              <a:t>Brinkworth</a:t>
            </a:r>
            <a:r>
              <a:rPr lang="en-US" sz="2000" dirty="0">
                <a:ea typeface="Times New Roman" panose="02020603050405020304" pitchFamily="18" charset="0"/>
              </a:rPr>
              <a:t> </a:t>
            </a:r>
          </a:p>
          <a:p>
            <a:endParaRPr lang="en-US" sz="2000" dirty="0">
              <a:solidFill>
                <a:srgbClr val="13294B"/>
              </a:solidFill>
              <a:ea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13294B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Kaiya </a:t>
            </a:r>
            <a:r>
              <a:rPr lang="en-US" sz="2000" b="1" dirty="0" err="1">
                <a:solidFill>
                  <a:srgbClr val="13294B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Clodfelde</a:t>
            </a:r>
            <a:r>
              <a:rPr lang="en-US" sz="2000" dirty="0" err="1">
                <a:solidFill>
                  <a:srgbClr val="13294B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2000" dirty="0">
                <a:solidFill>
                  <a:srgbClr val="13294B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000" b="1" dirty="0">
                <a:solidFill>
                  <a:srgbClr val="13294B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Internship)</a:t>
            </a:r>
            <a:r>
              <a:rPr lang="en-US" sz="2000" b="1" dirty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ea typeface="Times New Roman" panose="02020603050405020304" pitchFamily="18" charset="0"/>
                <a:cs typeface="Calibri" panose="020F0502020204030204" pitchFamily="34" charset="0"/>
              </a:rPr>
              <a:t>Forensics Investigation Research Station (FIRS), Colorado Mesa University </a:t>
            </a:r>
          </a:p>
          <a:p>
            <a:endParaRPr lang="en-US" sz="2000" dirty="0">
              <a:solidFill>
                <a:srgbClr val="13294B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13294B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Citlali Roman  (Internship) </a:t>
            </a:r>
            <a:r>
              <a:rPr lang="en-US" sz="2000" dirty="0">
                <a:ea typeface="Times New Roman" panose="02020603050405020304" pitchFamily="18" charset="0"/>
                <a:cs typeface="Calibri" panose="020F0502020204030204" pitchFamily="34" charset="0"/>
              </a:rPr>
              <a:t>Indigenous Language Project w/ Dr Maldonado</a:t>
            </a:r>
          </a:p>
          <a:p>
            <a:endParaRPr lang="en-US" sz="2000" dirty="0">
              <a:solidFill>
                <a:srgbClr val="13294B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13294B"/>
                </a:solidFill>
                <a:ea typeface="Times New Roman" panose="02020603050405020304" pitchFamily="18" charset="0"/>
              </a:rPr>
              <a:t>Hayat </a:t>
            </a:r>
            <a:r>
              <a:rPr lang="en-US" sz="2000" b="1" dirty="0" err="1">
                <a:solidFill>
                  <a:srgbClr val="13294B"/>
                </a:solidFill>
                <a:ea typeface="Times New Roman" panose="02020603050405020304" pitchFamily="18" charset="0"/>
              </a:rPr>
              <a:t>Zarzout</a:t>
            </a:r>
            <a:r>
              <a:rPr lang="en-US" sz="2000" b="1" dirty="0">
                <a:solidFill>
                  <a:srgbClr val="13294B"/>
                </a:solidFill>
                <a:ea typeface="Times New Roman" panose="02020603050405020304" pitchFamily="18" charset="0"/>
              </a:rPr>
              <a:t>  (Independent Research) </a:t>
            </a:r>
            <a:r>
              <a:rPr lang="en-US" sz="2000" dirty="0">
                <a:ea typeface="Times New Roman" panose="02020603050405020304" pitchFamily="18" charset="0"/>
              </a:rPr>
              <a:t>Syrian Refugee Research Project w/Dr Domi</a:t>
            </a:r>
            <a:r>
              <a:rPr lang="en-US" sz="2000" b="1" dirty="0">
                <a:ea typeface="Times New Roman" panose="02020603050405020304" pitchFamily="18" charset="0"/>
              </a:rPr>
              <a:t>nguez</a:t>
            </a:r>
            <a:endParaRPr lang="en-US" sz="2000" dirty="0">
              <a:ea typeface="Times New Roman" panose="02020603050405020304" pitchFamily="18" charset="0"/>
            </a:endParaRPr>
          </a:p>
        </p:txBody>
      </p:sp>
      <p:pic>
        <p:nvPicPr>
          <p:cNvPr id="18" name="Picture Placeholder 17" descr="A picture containing building, outdoor, child, fence&#10;&#10;Description automatically generated">
            <a:extLst>
              <a:ext uri="{FF2B5EF4-FFF2-40B4-BE49-F238E27FC236}">
                <a16:creationId xmlns:a16="http://schemas.microsoft.com/office/drawing/2014/main" id="{888DA87C-1A95-4A4B-AB47-2BCC1571A22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31012" r="310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7507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ítulo 3"/>
          <p:cNvSpPr txBox="1">
            <a:spLocks/>
          </p:cNvSpPr>
          <p:nvPr/>
        </p:nvSpPr>
        <p:spPr>
          <a:xfrm>
            <a:off x="403745" y="397881"/>
            <a:ext cx="8136904" cy="6170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3300" b="1" dirty="0">
                <a:latin typeface="Lato Black" charset="0"/>
                <a:ea typeface="Lato Black" charset="0"/>
                <a:cs typeface="Lato Black" charset="0"/>
              </a:rPr>
              <a:t>ANTHROPOLOGY </a:t>
            </a:r>
            <a:r>
              <a:rPr lang="es-ES_tradnl" sz="3300" b="1" dirty="0" err="1">
                <a:latin typeface="Lato Black" charset="0"/>
                <a:ea typeface="Lato Black" charset="0"/>
                <a:cs typeface="Lato Black" charset="0"/>
              </a:rPr>
              <a:t>PhDs</a:t>
            </a:r>
            <a:r>
              <a:rPr lang="es-ES_tradnl" sz="3300" b="1" dirty="0">
                <a:latin typeface="Lato Black" charset="0"/>
                <a:ea typeface="Lato Black" charset="0"/>
                <a:cs typeface="Lato Black" charset="0"/>
              </a:rPr>
              <a:t> 2019-20 = </a:t>
            </a:r>
            <a:r>
              <a:rPr lang="es-ES_tradnl" sz="3300" b="1" dirty="0">
                <a:solidFill>
                  <a:srgbClr val="C00000"/>
                </a:solidFill>
                <a:latin typeface="Lato Black" charset="0"/>
                <a:ea typeface="Lato Black" charset="0"/>
                <a:cs typeface="Lato Black" charset="0"/>
              </a:rPr>
              <a:t>13!</a:t>
            </a:r>
          </a:p>
        </p:txBody>
      </p:sp>
      <p:sp>
        <p:nvSpPr>
          <p:cNvPr id="8" name="TextBox 27">
            <a:extLst>
              <a:ext uri="{FF2B5EF4-FFF2-40B4-BE49-F238E27FC236}">
                <a16:creationId xmlns:a16="http://schemas.microsoft.com/office/drawing/2014/main" id="{A329066D-98C3-45D0-9FDA-EE3CE5D29DD5}"/>
              </a:ext>
            </a:extLst>
          </p:cNvPr>
          <p:cNvSpPr txBox="1"/>
          <p:nvPr/>
        </p:nvSpPr>
        <p:spPr>
          <a:xfrm>
            <a:off x="511756" y="1246882"/>
            <a:ext cx="406024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August 2019: </a:t>
            </a:r>
          </a:p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Alyssa Bader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Advisor: Ripan Mal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hi</a:t>
            </a: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Ofira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Fuchs 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Advisor: Virginia Dominguez</a:t>
            </a:r>
          </a:p>
          <a:p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Agnes Sohn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Advisor: Andy Orta</a:t>
            </a:r>
          </a:p>
          <a:p>
            <a:endParaRPr lang="en-US" b="1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600" b="1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6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December 2019: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Abby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Asangba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Advisor: Rebecca Stumpf</a:t>
            </a: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Jeanie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armon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Advisor: Lisa Lucero</a:t>
            </a: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Amanda L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ee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Advisor: Lye Konigsberg</a:t>
            </a: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Allie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Zachwieja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Advisor: Laura Shackelford</a:t>
            </a:r>
          </a:p>
        </p:txBody>
      </p:sp>
      <p:sp>
        <p:nvSpPr>
          <p:cNvPr id="9" name="TextBox 27">
            <a:extLst>
              <a:ext uri="{FF2B5EF4-FFF2-40B4-BE49-F238E27FC236}">
                <a16:creationId xmlns:a16="http://schemas.microsoft.com/office/drawing/2014/main" id="{A9CCA53F-C397-464A-AE5C-68E5B5ADA6D7}"/>
              </a:ext>
            </a:extLst>
          </p:cNvPr>
          <p:cNvSpPr txBox="1"/>
          <p:nvPr/>
        </p:nvSpPr>
        <p:spPr>
          <a:xfrm>
            <a:off x="5132891" y="1246882"/>
            <a:ext cx="396044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May 2020: </a:t>
            </a:r>
          </a:p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Maria Fox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Advisor: John Polk </a:t>
            </a:r>
          </a:p>
          <a:p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Matthew G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Advisor: Lyle Konigsberg</a:t>
            </a:r>
          </a:p>
          <a:p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Ezgi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un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er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Jessica Greenberg</a:t>
            </a:r>
          </a:p>
          <a:p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Julie Tor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res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Advisor: Alejandro Lugo</a:t>
            </a:r>
          </a:p>
          <a:p>
            <a:endParaRPr lang="en-US" sz="1600" b="1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600" b="1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6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August 2020: </a:t>
            </a:r>
          </a:p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Erin Be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nson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Advisor: Tim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Pauketat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Katie Lee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Advisor: Kate Clancy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FA1154-6EF2-C24E-93C4-200F4D256B85}"/>
              </a:ext>
            </a:extLst>
          </p:cNvPr>
          <p:cNvSpPr txBox="1"/>
          <p:nvPr/>
        </p:nvSpPr>
        <p:spPr>
          <a:xfrm>
            <a:off x="4987419" y="5494062"/>
            <a:ext cx="3844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chemeClr val="accent6"/>
                </a:solidFill>
              </a:rPr>
              <a:t>Congratulations!</a:t>
            </a:r>
          </a:p>
        </p:txBody>
      </p:sp>
    </p:spTree>
    <p:extLst>
      <p:ext uri="{BB962C8B-B14F-4D97-AF65-F5344CB8AC3E}">
        <p14:creationId xmlns:p14="http://schemas.microsoft.com/office/powerpoint/2010/main" val="14918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ítulo 3"/>
          <p:cNvSpPr txBox="1">
            <a:spLocks/>
          </p:cNvSpPr>
          <p:nvPr/>
        </p:nvSpPr>
        <p:spPr>
          <a:xfrm>
            <a:off x="482362" y="434614"/>
            <a:ext cx="8136904" cy="6170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b="1" dirty="0">
                <a:latin typeface="Lato Black" charset="0"/>
                <a:ea typeface="Lato Black" charset="0"/>
                <a:cs typeface="Lato Black" charset="0"/>
              </a:rPr>
              <a:t>LIST OF TEACHERS RANKED EXCELLENT BY THEIR STUDENTS</a:t>
            </a:r>
            <a:endParaRPr lang="es-ES_tradnl" sz="3300" b="1" dirty="0">
              <a:latin typeface="Lato Black" charset="0"/>
              <a:ea typeface="Lato Black" charset="0"/>
              <a:cs typeface="Lato Black" charset="0"/>
            </a:endParaRPr>
          </a:p>
        </p:txBody>
      </p:sp>
      <p:sp>
        <p:nvSpPr>
          <p:cNvPr id="8" name="TextBox 27">
            <a:extLst>
              <a:ext uri="{FF2B5EF4-FFF2-40B4-BE49-F238E27FC236}">
                <a16:creationId xmlns:a16="http://schemas.microsoft.com/office/drawing/2014/main" id="{A329066D-98C3-45D0-9FDA-EE3CE5D29DD5}"/>
              </a:ext>
            </a:extLst>
          </p:cNvPr>
          <p:cNvSpPr txBox="1"/>
          <p:nvPr/>
        </p:nvSpPr>
        <p:spPr>
          <a:xfrm>
            <a:off x="602947" y="2015369"/>
            <a:ext cx="2639017" cy="3897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u="sng" dirty="0">
                <a:ea typeface="Times New Roman" panose="02020603050405020304" pitchFamily="18" charset="0"/>
              </a:rPr>
              <a:t>SPRING 2019</a:t>
            </a:r>
          </a:p>
          <a:p>
            <a:r>
              <a:rPr lang="en-US" sz="1600" dirty="0">
                <a:ea typeface="Times New Roman" panose="02020603050405020304" pitchFamily="18" charset="0"/>
              </a:rPr>
              <a:t>Jenny DAVIS 471, 499 </a:t>
            </a:r>
          </a:p>
          <a:p>
            <a:r>
              <a:rPr lang="en-US" sz="1600" dirty="0">
                <a:ea typeface="Times New Roman" panose="02020603050405020304" pitchFamily="18" charset="0"/>
              </a:rPr>
              <a:t>Susan FRANKENBERG 462 </a:t>
            </a:r>
          </a:p>
          <a:p>
            <a:r>
              <a:rPr lang="en-US" sz="1600" dirty="0">
                <a:ea typeface="Times New Roman" panose="02020603050405020304" pitchFamily="18" charset="0"/>
              </a:rPr>
              <a:t>Chris HUGHES,247 </a:t>
            </a:r>
          </a:p>
          <a:p>
            <a:r>
              <a:rPr lang="en-US" sz="1600" dirty="0">
                <a:ea typeface="Times New Roman" panose="02020603050405020304" pitchFamily="18" charset="0"/>
              </a:rPr>
              <a:t>Elise KRAMER 270 </a:t>
            </a:r>
          </a:p>
          <a:p>
            <a:r>
              <a:rPr lang="en-US" sz="1600" dirty="0">
                <a:ea typeface="Times New Roman" panose="02020603050405020304" pitchFamily="18" charset="0"/>
              </a:rPr>
              <a:t>Ellen MOODIE 414 </a:t>
            </a:r>
          </a:p>
          <a:p>
            <a:r>
              <a:rPr lang="en-US" sz="1600" dirty="0">
                <a:ea typeface="Times New Roman" panose="02020603050405020304" pitchFamily="18" charset="0"/>
              </a:rPr>
              <a:t>Mary ROGERS 249 </a:t>
            </a:r>
          </a:p>
          <a:p>
            <a:r>
              <a:rPr lang="en-US" sz="1600" dirty="0">
                <a:ea typeface="Times New Roman" panose="02020603050405020304" pitchFamily="18" charset="0"/>
              </a:rPr>
              <a:t>Laura SHACKELFORD 399,499 </a:t>
            </a:r>
          </a:p>
          <a:p>
            <a:r>
              <a:rPr lang="en-US" sz="1600" dirty="0">
                <a:ea typeface="Times New Roman" panose="02020603050405020304" pitchFamily="18" charset="0"/>
              </a:rPr>
              <a:t>Helaine SILVERMAN 175  </a:t>
            </a:r>
          </a:p>
          <a:p>
            <a:r>
              <a:rPr lang="en-US" sz="1600" dirty="0">
                <a:ea typeface="Times New Roman" panose="02020603050405020304" pitchFamily="18" charset="0"/>
              </a:rPr>
              <a:t>Emma VERSTRAETE 379  </a:t>
            </a:r>
          </a:p>
          <a:p>
            <a:endParaRPr lang="en-US" sz="1600" b="1" u="sng" dirty="0">
              <a:ea typeface="Times New Roman" panose="02020603050405020304" pitchFamily="18" charset="0"/>
            </a:endParaRPr>
          </a:p>
          <a:p>
            <a:r>
              <a:rPr lang="en-US" sz="1600" b="1" u="sng" dirty="0">
                <a:ea typeface="Times New Roman" panose="02020603050405020304" pitchFamily="18" charset="0"/>
              </a:rPr>
              <a:t>TAs</a:t>
            </a:r>
          </a:p>
          <a:p>
            <a:r>
              <a:rPr lang="en-US" sz="1600" dirty="0">
                <a:ea typeface="Times New Roman" panose="02020603050405020304" pitchFamily="18" charset="0"/>
              </a:rPr>
              <a:t>Claire BRANIGAN 271 </a:t>
            </a:r>
          </a:p>
          <a:p>
            <a:r>
              <a:rPr lang="en-US" sz="1600" dirty="0">
                <a:ea typeface="Times New Roman" panose="02020603050405020304" pitchFamily="18" charset="0"/>
              </a:rPr>
              <a:t>Joseph COYLE 230 </a:t>
            </a:r>
          </a:p>
          <a:p>
            <a:r>
              <a:rPr lang="en-US" sz="1600" dirty="0">
                <a:ea typeface="Times New Roman" panose="02020603050405020304" pitchFamily="18" charset="0"/>
              </a:rPr>
              <a:t>Mary WILSON 240</a:t>
            </a:r>
          </a:p>
        </p:txBody>
      </p:sp>
      <p:sp>
        <p:nvSpPr>
          <p:cNvPr id="9" name="TextBox 27">
            <a:extLst>
              <a:ext uri="{FF2B5EF4-FFF2-40B4-BE49-F238E27FC236}">
                <a16:creationId xmlns:a16="http://schemas.microsoft.com/office/drawing/2014/main" id="{A9CCA53F-C397-464A-AE5C-68E5B5ADA6D7}"/>
              </a:ext>
            </a:extLst>
          </p:cNvPr>
          <p:cNvSpPr txBox="1"/>
          <p:nvPr/>
        </p:nvSpPr>
        <p:spPr>
          <a:xfrm>
            <a:off x="3446411" y="2015370"/>
            <a:ext cx="272679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ea typeface="Times New Roman" panose="02020603050405020304" pitchFamily="18" charset="0"/>
              </a:rPr>
              <a:t>FALL 2019</a:t>
            </a:r>
          </a:p>
          <a:p>
            <a:r>
              <a:rPr lang="en-US" sz="1600" dirty="0">
                <a:ea typeface="Times New Roman" panose="02020603050405020304" pitchFamily="18" charset="0"/>
              </a:rPr>
              <a:t>Kate CLANCY 399, 438 </a:t>
            </a:r>
          </a:p>
          <a:p>
            <a:r>
              <a:rPr lang="en-US" sz="1600" dirty="0">
                <a:ea typeface="Times New Roman" panose="02020603050405020304" pitchFamily="18" charset="0"/>
              </a:rPr>
              <a:t>Chris FENNELL 220 </a:t>
            </a:r>
          </a:p>
          <a:p>
            <a:r>
              <a:rPr lang="en-US" sz="1600" dirty="0">
                <a:ea typeface="Times New Roman" panose="02020603050405020304" pitchFamily="18" charset="0"/>
              </a:rPr>
              <a:t>Petra JELINEK 399,498 </a:t>
            </a:r>
          </a:p>
          <a:p>
            <a:r>
              <a:rPr lang="en-US" sz="1600" dirty="0">
                <a:ea typeface="Times New Roman" panose="02020603050405020304" pitchFamily="18" charset="0"/>
              </a:rPr>
              <a:t>Elise KRAMER 104,372 </a:t>
            </a:r>
          </a:p>
          <a:p>
            <a:r>
              <a:rPr lang="en-US" sz="1600" dirty="0">
                <a:ea typeface="Times New Roman" panose="02020603050405020304" pitchFamily="18" charset="0"/>
              </a:rPr>
              <a:t>Andy ORTA 423 </a:t>
            </a:r>
          </a:p>
          <a:p>
            <a:r>
              <a:rPr lang="en-US" sz="1600" dirty="0">
                <a:ea typeface="Times New Roman" panose="02020603050405020304" pitchFamily="18" charset="0"/>
              </a:rPr>
              <a:t>Laura SHACKELFORD 399 </a:t>
            </a:r>
          </a:p>
          <a:p>
            <a:r>
              <a:rPr lang="en-US" sz="1600" dirty="0">
                <a:ea typeface="Times New Roman" panose="02020603050405020304" pitchFamily="18" charset="0"/>
              </a:rPr>
              <a:t>Helaine SILVERMAN 460 </a:t>
            </a:r>
          </a:p>
          <a:p>
            <a:r>
              <a:rPr lang="en-US" sz="1600" dirty="0" err="1">
                <a:ea typeface="Times New Roman" panose="02020603050405020304" pitchFamily="18" charset="0"/>
              </a:rPr>
              <a:t>Karshik</a:t>
            </a:r>
            <a:r>
              <a:rPr lang="en-US" sz="1600" dirty="0">
                <a:ea typeface="Times New Roman" panose="02020603050405020304" pitchFamily="18" charset="0"/>
              </a:rPr>
              <a:t> YARLAGADDA 441</a:t>
            </a:r>
          </a:p>
          <a:p>
            <a:endParaRPr lang="en-US" sz="1600" b="1" u="sng" dirty="0">
              <a:ea typeface="Times New Roman" panose="02020603050405020304" pitchFamily="18" charset="0"/>
            </a:endParaRPr>
          </a:p>
          <a:p>
            <a:r>
              <a:rPr lang="en-US" sz="1600" b="1" u="sng" dirty="0">
                <a:ea typeface="Times New Roman" panose="02020603050405020304" pitchFamily="18" charset="0"/>
              </a:rPr>
              <a:t>TA’s </a:t>
            </a:r>
          </a:p>
          <a:p>
            <a:r>
              <a:rPr lang="en-US" sz="1600" dirty="0">
                <a:ea typeface="Times New Roman" panose="02020603050405020304" pitchFamily="18" charset="0"/>
              </a:rPr>
              <a:t>Caitlyn ANTONIUK  220 </a:t>
            </a:r>
          </a:p>
          <a:p>
            <a:r>
              <a:rPr lang="en-US" sz="1600" dirty="0">
                <a:ea typeface="Times New Roman" panose="02020603050405020304" pitchFamily="18" charset="0"/>
              </a:rPr>
              <a:t>Brenda GARCIA  104 </a:t>
            </a:r>
          </a:p>
          <a:p>
            <a:r>
              <a:rPr lang="en-US" sz="1600" dirty="0">
                <a:ea typeface="Times New Roman" panose="02020603050405020304" pitchFamily="18" charset="0"/>
              </a:rPr>
              <a:t>Valerie SGHEIZA  347 </a:t>
            </a:r>
          </a:p>
          <a:p>
            <a:r>
              <a:rPr lang="en-US" sz="1600" dirty="0">
                <a:ea typeface="Times New Roman" panose="02020603050405020304" pitchFamily="18" charset="0"/>
              </a:rPr>
              <a:t>Grace SHAW  143 </a:t>
            </a:r>
          </a:p>
          <a:p>
            <a:r>
              <a:rPr lang="en-US" sz="1600" dirty="0" err="1">
                <a:ea typeface="Times New Roman" panose="02020603050405020304" pitchFamily="18" charset="0"/>
              </a:rPr>
              <a:t>Negin</a:t>
            </a:r>
            <a:r>
              <a:rPr lang="en-US" sz="1600" dirty="0">
                <a:ea typeface="Times New Roman" panose="02020603050405020304" pitchFamily="18" charset="0"/>
              </a:rPr>
              <a:t> VALIZADEGAN  14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 </a:t>
            </a:r>
          </a:p>
        </p:txBody>
      </p:sp>
      <p:sp>
        <p:nvSpPr>
          <p:cNvPr id="2" name="TextBox 27">
            <a:extLst>
              <a:ext uri="{FF2B5EF4-FFF2-40B4-BE49-F238E27FC236}">
                <a16:creationId xmlns:a16="http://schemas.microsoft.com/office/drawing/2014/main" id="{8C877102-4372-4B7C-9DA9-8CF42BC6419E}"/>
              </a:ext>
            </a:extLst>
          </p:cNvPr>
          <p:cNvSpPr txBox="1"/>
          <p:nvPr/>
        </p:nvSpPr>
        <p:spPr>
          <a:xfrm>
            <a:off x="6146752" y="2107704"/>
            <a:ext cx="2726792" cy="4360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ea typeface="Times New Roman" panose="02020603050405020304" pitchFamily="18" charset="0"/>
              </a:rPr>
              <a:t>SPRING 2020 </a:t>
            </a:r>
          </a:p>
          <a:p>
            <a:r>
              <a:rPr lang="en-US" sz="1600" dirty="0"/>
              <a:t>Katelyn BISHOP 499 </a:t>
            </a:r>
          </a:p>
          <a:p>
            <a:r>
              <a:rPr lang="en-US" sz="1600" dirty="0"/>
              <a:t>Jessica BRINKWORTH 240</a:t>
            </a:r>
          </a:p>
          <a:p>
            <a:r>
              <a:rPr lang="en-US" sz="1600" dirty="0">
                <a:ea typeface="Times New Roman" panose="02020603050405020304" pitchFamily="18" charset="0"/>
              </a:rPr>
              <a:t>Kate CLANCY</a:t>
            </a:r>
            <a:r>
              <a:rPr lang="en-US" sz="1600" dirty="0"/>
              <a:t> 110</a:t>
            </a:r>
          </a:p>
          <a:p>
            <a:r>
              <a:rPr lang="en-US" sz="1600" dirty="0"/>
              <a:t>Jenny DAVIS 374  </a:t>
            </a:r>
          </a:p>
          <a:p>
            <a:r>
              <a:rPr lang="en-US" sz="1600" dirty="0"/>
              <a:t>Jessica GREENBERG 488</a:t>
            </a:r>
          </a:p>
          <a:p>
            <a:r>
              <a:rPr lang="en-US" sz="1600" dirty="0" err="1"/>
              <a:t>Cris</a:t>
            </a:r>
            <a:r>
              <a:rPr lang="en-US" sz="1600" dirty="0"/>
              <a:t> HUGHES 346 </a:t>
            </a:r>
          </a:p>
          <a:p>
            <a:r>
              <a:rPr lang="en-US" sz="1600" dirty="0"/>
              <a:t>Petra JELINEK 243 </a:t>
            </a:r>
          </a:p>
          <a:p>
            <a:r>
              <a:rPr lang="en-US" sz="1600" dirty="0"/>
              <a:t>Andy ORTA 515 </a:t>
            </a:r>
          </a:p>
          <a:p>
            <a:r>
              <a:rPr lang="en-US" sz="1600" dirty="0"/>
              <a:t>Brandon RITCHISON 449</a:t>
            </a:r>
          </a:p>
          <a:p>
            <a:endParaRPr lang="en-US" sz="1600" baseline="-25000" dirty="0">
              <a:ea typeface="Times New Roman" panose="02020603050405020304" pitchFamily="18" charset="0"/>
            </a:endParaRPr>
          </a:p>
          <a:p>
            <a:r>
              <a:rPr lang="en-US" sz="1600" b="1" u="sng" dirty="0">
                <a:ea typeface="Times New Roman" panose="02020603050405020304" pitchFamily="18" charset="0"/>
              </a:rPr>
              <a:t>TA’s </a:t>
            </a:r>
          </a:p>
          <a:p>
            <a:r>
              <a:rPr lang="en-US" sz="1600" dirty="0"/>
              <a:t>Rachel RUSEN  240 </a:t>
            </a:r>
          </a:p>
          <a:p>
            <a:r>
              <a:rPr lang="en-US" sz="1600" dirty="0"/>
              <a:t>Ananya SHRESTHA 271</a:t>
            </a:r>
            <a:endParaRPr lang="en-US" sz="1200" dirty="0"/>
          </a:p>
          <a:p>
            <a:br>
              <a:rPr lang="en-US" sz="1200" dirty="0"/>
            </a:br>
            <a:endParaRPr lang="en-US" sz="1200" b="1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600" b="1" u="sng" dirty="0">
              <a:ea typeface="Times New Roman" panose="02020603050405020304" pitchFamily="18" charset="0"/>
            </a:endParaRPr>
          </a:p>
          <a:p>
            <a:endParaRPr lang="en-US" sz="1600" baseline="-25000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39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A788A8-629A-414D-92FD-1EF122B4A2C4}"/>
              </a:ext>
            </a:extLst>
          </p:cNvPr>
          <p:cNvSpPr txBox="1"/>
          <p:nvPr/>
        </p:nvSpPr>
        <p:spPr>
          <a:xfrm>
            <a:off x="1454726" y="353291"/>
            <a:ext cx="6016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Some Recent Faculty Awards, Grants, News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CFF11E-B4FB-214A-AD59-CB7C0631DD5F}"/>
              </a:ext>
            </a:extLst>
          </p:cNvPr>
          <p:cNvSpPr txBox="1"/>
          <p:nvPr/>
        </p:nvSpPr>
        <p:spPr>
          <a:xfrm>
            <a:off x="633845" y="1059874"/>
            <a:ext cx="783474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Chris Fennell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2020 </a:t>
            </a:r>
            <a:r>
              <a:rPr lang="en-US" sz="2000" b="1" i="1" dirty="0"/>
              <a:t>Daniel G. Roberts Award for Excellence in Public Historical Archaeology </a:t>
            </a:r>
            <a:r>
              <a:rPr lang="en-US" sz="2000" dirty="0"/>
              <a:t>for “commitment to public scholarship” and “anti-racism scholarship and education in historical archaeology,” awarded by the </a:t>
            </a:r>
            <a:r>
              <a:rPr lang="en-US" sz="2000" i="1" dirty="0"/>
              <a:t>Society for Historical Archaeology 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Served as President elect and then President of the </a:t>
            </a:r>
            <a:r>
              <a:rPr lang="en-US" sz="2000" i="1" dirty="0"/>
              <a:t>Illinois Archaeological Survey </a:t>
            </a:r>
            <a:r>
              <a:rPr lang="en-US" sz="2000" dirty="0"/>
              <a:t>in 2018-2019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6F09F8-B2D7-FA46-83C7-D50A1B79A90E}"/>
              </a:ext>
            </a:extLst>
          </p:cNvPr>
          <p:cNvSpPr txBox="1"/>
          <p:nvPr/>
        </p:nvSpPr>
        <p:spPr>
          <a:xfrm>
            <a:off x="633845" y="3347416"/>
            <a:ext cx="76269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Jenny Davis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/>
              <a:t>OVCRI Faculty Fellow of Indigenous </a:t>
            </a:r>
            <a:r>
              <a:rPr lang="en-US" sz="2000" i="1" dirty="0"/>
              <a:t>Research and Ethi</a:t>
            </a:r>
            <a:r>
              <a:rPr lang="en-US" sz="2000" dirty="0"/>
              <a:t>cs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New </a:t>
            </a:r>
            <a:r>
              <a:rPr lang="en-US" sz="2000" i="1" dirty="0"/>
              <a:t>Director of American Indian Studies</a:t>
            </a:r>
            <a:r>
              <a:rPr lang="en-US" i="1" dirty="0"/>
              <a:t>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F4AE27-70C8-C847-9687-3A406FB6F9C4}"/>
              </a:ext>
            </a:extLst>
          </p:cNvPr>
          <p:cNvSpPr txBox="1"/>
          <p:nvPr/>
        </p:nvSpPr>
        <p:spPr>
          <a:xfrm>
            <a:off x="633845" y="4549676"/>
            <a:ext cx="7221682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Kate Clancy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Recognized</a:t>
            </a:r>
            <a:r>
              <a:rPr lang="en-US" sz="2000" i="1" dirty="0"/>
              <a:t> by National Academies of Science, Engineering and Medicine </a:t>
            </a:r>
            <a:r>
              <a:rPr lang="en-US" sz="2000" dirty="0"/>
              <a:t>for service on the </a:t>
            </a:r>
            <a:r>
              <a:rPr lang="en-US" sz="2000" i="1" dirty="0"/>
              <a:t>Action Collaborative on Preventing Sexual Harassment in Higher Education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/>
              <a:t>Campus Distinguished Award for Excellence in Public Engagement Award  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95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fade/>
      </p:transition>
    </mc:Choice>
    <mc:Fallback xmlns="">
      <p:transition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122EF-2274-AE40-BB86-AC79F9DF1F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" y="0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/>
              <a:t>Pre-COVID Anthropology Events</a:t>
            </a:r>
            <a:br>
              <a:rPr lang="en-US" b="1" dirty="0"/>
            </a:br>
            <a:r>
              <a:rPr lang="en-US" sz="2800" b="1" dirty="0">
                <a:solidFill>
                  <a:schemeClr val="bg1"/>
                </a:solidFill>
              </a:rPr>
              <a:t>[Remember When?]</a:t>
            </a:r>
            <a:endParaRPr lang="en-US" sz="28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CC1DC5-4E61-2B4A-A730-6347A3CBEB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6F9191-FEB8-FC45-8AE0-5EF14419FB76}"/>
              </a:ext>
            </a:extLst>
          </p:cNvPr>
          <p:cNvSpPr txBox="1"/>
          <p:nvPr/>
        </p:nvSpPr>
        <p:spPr>
          <a:xfrm>
            <a:off x="1519083" y="6017342"/>
            <a:ext cx="6754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Anthropology Senior Research Celebration 2019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D1292E6-2297-42B3-9773-3ABFDD07E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083" y="1307128"/>
            <a:ext cx="6083559" cy="456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4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fade/>
      </p:transition>
    </mc:Choice>
    <mc:Fallback xmlns="">
      <p:transition advClick="0" advTm="10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A788A8-629A-414D-92FD-1EF122B4A2C4}"/>
              </a:ext>
            </a:extLst>
          </p:cNvPr>
          <p:cNvSpPr txBox="1"/>
          <p:nvPr/>
        </p:nvSpPr>
        <p:spPr>
          <a:xfrm>
            <a:off x="1527462" y="384464"/>
            <a:ext cx="6037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Some Recent Faculty Awards, Grants, News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CFF11E-B4FB-214A-AD59-CB7C0631DD5F}"/>
              </a:ext>
            </a:extLst>
          </p:cNvPr>
          <p:cNvSpPr txBox="1"/>
          <p:nvPr/>
        </p:nvSpPr>
        <p:spPr>
          <a:xfrm>
            <a:off x="831271" y="1059873"/>
            <a:ext cx="7834746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bg1"/>
                </a:solidFill>
              </a:rPr>
              <a:t>Gilberto Rosas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LAS Conrad Humanities Scholar Award 2020 -25</a:t>
            </a:r>
            <a:r>
              <a:rPr lang="en-US" b="1" dirty="0"/>
              <a:t>. </a:t>
            </a:r>
          </a:p>
          <a:p>
            <a:endParaRPr lang="en-US" sz="2400" b="1" dirty="0"/>
          </a:p>
          <a:p>
            <a:r>
              <a:rPr lang="en-US" sz="2400" b="1" u="sng" dirty="0">
                <a:solidFill>
                  <a:schemeClr val="bg1"/>
                </a:solidFill>
              </a:rPr>
              <a:t>Lisa Lucero</a:t>
            </a: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National Science Foundation</a:t>
            </a:r>
            <a:r>
              <a:rPr lang="en-US" sz="2400" dirty="0"/>
              <a:t> </a:t>
            </a:r>
            <a:r>
              <a:rPr lang="en-US" sz="2400" b="1" dirty="0"/>
              <a:t>Grant</a:t>
            </a:r>
            <a:r>
              <a:rPr lang="en-US" sz="2400" dirty="0"/>
              <a:t> for 3yrs research on </a:t>
            </a:r>
            <a:r>
              <a:rPr lang="en-US" sz="2000" i="1" dirty="0"/>
              <a:t>“Diverse and Sustainable Resource Management among the Rural Maya: Salvage Archaeology in Central Belize’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i="1" dirty="0"/>
              <a:t>2 Publications w/ Graduate students Jess Gonzalez and Jeannie </a:t>
            </a:r>
            <a:r>
              <a:rPr lang="en-US" sz="2400" b="1" i="1" dirty="0" err="1"/>
              <a:t>Larmon</a:t>
            </a:r>
            <a:endParaRPr lang="en-US" sz="2400" b="1" i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b="1" i="1" dirty="0"/>
          </a:p>
          <a:p>
            <a:pPr lvl="0"/>
            <a:r>
              <a:rPr lang="en-US" sz="2400" b="1" i="1" u="sng" dirty="0" err="1">
                <a:solidFill>
                  <a:schemeClr val="bg1"/>
                </a:solidFill>
              </a:rPr>
              <a:t>Korinta</a:t>
            </a:r>
            <a:r>
              <a:rPr lang="en-US" sz="2400" b="1" i="1" u="sng" dirty="0">
                <a:solidFill>
                  <a:schemeClr val="bg1"/>
                </a:solidFill>
              </a:rPr>
              <a:t> Maldonado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b="1" i="1" dirty="0"/>
              <a:t>J. Frederick Miller Award for Distinguished Service by a University of Illinois Faculty </a:t>
            </a:r>
            <a:r>
              <a:rPr lang="en-US" i="1" dirty="0"/>
              <a:t>(for promotion of language justice; building bridges between local Maya communities, school district and local service providers) 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64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fade/>
      </p:transition>
    </mc:Choice>
    <mc:Fallback xmlns="">
      <p:transition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1560D5-40F9-9941-9770-C7C075DB1998}"/>
              </a:ext>
            </a:extLst>
          </p:cNvPr>
          <p:cNvSpPr txBox="1"/>
          <p:nvPr/>
        </p:nvSpPr>
        <p:spPr>
          <a:xfrm>
            <a:off x="1402771" y="4450593"/>
            <a:ext cx="62241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Thanks to our distinguished alumnus, Dr. Derby who has generously established a scholarship to “support students enrolled in the Department of Anthropology who are pursuing research related to the presence, history, </a:t>
            </a:r>
          </a:p>
          <a:p>
            <a:pPr algn="ctr"/>
            <a:r>
              <a:rPr lang="en-US" dirty="0"/>
              <a:t>culture, and/or status of the African American Community” 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3A2D24-5A0D-CF42-8CBC-DDBCF341AC0A}"/>
              </a:ext>
            </a:extLst>
          </p:cNvPr>
          <p:cNvSpPr txBox="1"/>
          <p:nvPr/>
        </p:nvSpPr>
        <p:spPr>
          <a:xfrm>
            <a:off x="1558637" y="353290"/>
            <a:ext cx="649431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New Gift Fund</a:t>
            </a:r>
            <a:r>
              <a:rPr lang="en-US" b="1" dirty="0"/>
              <a:t>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The Doris A. Derby Anthropology Scholarship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A2CF91-D51E-224B-93EF-26E93DFDE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871" y="1491368"/>
            <a:ext cx="4645957" cy="26110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818A80-4256-2643-967F-8DFC4D322360}"/>
              </a:ext>
            </a:extLst>
          </p:cNvPr>
          <p:cNvSpPr txBox="1"/>
          <p:nvPr/>
        </p:nvSpPr>
        <p:spPr>
          <a:xfrm>
            <a:off x="4811601" y="1594039"/>
            <a:ext cx="20262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Dr. Doris A. Derby</a:t>
            </a:r>
            <a:r>
              <a:rPr lang="en-US" dirty="0"/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activist, photographer, artist, professor and 2016 Alumni Achievement Award recipient. 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22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fade/>
      </p:transition>
    </mc:Choice>
    <mc:Fallback xmlns="">
      <p:transition advClick="0" advTm="10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3000" dirty="0"/>
              <a:t>  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0"/>
          </p:nvPr>
        </p:nvSpPr>
        <p:spPr>
          <a:xfrm>
            <a:off x="287526" y="566663"/>
            <a:ext cx="8568952" cy="336699"/>
          </a:xfrm>
        </p:spPr>
        <p:txBody>
          <a:bodyPr/>
          <a:lstStyle/>
          <a:p>
            <a:pPr algn="ctr"/>
            <a:r>
              <a:rPr lang="es-ES_tradnl" sz="2800" dirty="0">
                <a:solidFill>
                  <a:srgbClr val="C00000"/>
                </a:solidFill>
              </a:rPr>
              <a:t>ANTHROPOLOGY DISTINGUISHED SERVICE AWARD </a:t>
            </a:r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63F4E27C-D1A1-49B9-A127-0A0B56408CD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/>
          <a:stretch/>
        </p:blipFill>
        <p:spPr>
          <a:xfrm>
            <a:off x="3220327" y="3135982"/>
            <a:ext cx="2214975" cy="3119684"/>
          </a:xfr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304D0C9D-C3EB-483C-AEE0-2F073986CBD5}"/>
              </a:ext>
            </a:extLst>
          </p:cNvPr>
          <p:cNvSpPr txBox="1">
            <a:spLocks/>
          </p:cNvSpPr>
          <p:nvPr/>
        </p:nvSpPr>
        <p:spPr>
          <a:xfrm>
            <a:off x="543743" y="1102054"/>
            <a:ext cx="7997583" cy="1966234"/>
          </a:xfrm>
          <a:prstGeom prst="rect">
            <a:avLst/>
          </a:prstGeom>
        </p:spPr>
        <p:txBody>
          <a:bodyPr lIns="51435" tIns="25718" rIns="51435" bIns="25718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" b="0" i="0" kern="1200" cap="all">
                <a:solidFill>
                  <a:schemeClr val="tx2">
                    <a:lumMod val="95000"/>
                    <a:lumOff val="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r>
              <a:rPr lang="en-US" sz="2000" cap="none" dirty="0"/>
              <a:t>This award is given by the head to a particular individual for their distinguished service through a commitment to teamwork and leadership and dedication. </a:t>
            </a:r>
          </a:p>
          <a:p>
            <a:endParaRPr lang="en-US" sz="2000" cap="none" dirty="0">
              <a:solidFill>
                <a:schemeClr val="bg1"/>
              </a:solidFill>
            </a:endParaRPr>
          </a:p>
          <a:p>
            <a:r>
              <a:rPr lang="en-US" sz="2000" cap="none" dirty="0">
                <a:solidFill>
                  <a:schemeClr val="bg1"/>
                </a:solidFill>
              </a:rPr>
              <a:t>In recognition of her outstanding service as </a:t>
            </a:r>
            <a:r>
              <a:rPr lang="en-US" sz="2000" i="1" cap="none" dirty="0">
                <a:solidFill>
                  <a:schemeClr val="bg1"/>
                </a:solidFill>
              </a:rPr>
              <a:t>Director of Graduate Studie</a:t>
            </a:r>
            <a:r>
              <a:rPr lang="en-US" sz="2000" cap="none" dirty="0">
                <a:solidFill>
                  <a:schemeClr val="bg1"/>
                </a:solidFill>
              </a:rPr>
              <a:t>s, and an inspiration and excellent mentor to our graduates, this year’s award goes to 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7634F13-D75C-449E-A359-4A8A415B6AC2}"/>
              </a:ext>
            </a:extLst>
          </p:cNvPr>
          <p:cNvSpPr txBox="1">
            <a:spLocks/>
          </p:cNvSpPr>
          <p:nvPr/>
        </p:nvSpPr>
        <p:spPr>
          <a:xfrm>
            <a:off x="3238304" y="6323360"/>
            <a:ext cx="2196998" cy="198821"/>
          </a:xfrm>
          <a:prstGeom prst="rect">
            <a:avLst/>
          </a:prstGeom>
        </p:spPr>
        <p:txBody>
          <a:bodyPr lIns="51435" tIns="25718" rIns="51435" bIns="25718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500" b="1" i="0" kern="1200" cap="all">
                <a:solidFill>
                  <a:schemeClr val="tx1"/>
                </a:solidFill>
                <a:latin typeface="Lato Black" charset="0"/>
                <a:ea typeface="Lato Black" charset="0"/>
                <a:cs typeface="Lato Blac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LAURA SHACKELFORD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0095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94D2D2-0353-1646-8FF3-D9E309A35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836" y="1142998"/>
            <a:ext cx="8519622" cy="53247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734C7A-0EB5-DC40-B9ED-CCD69071AD32}"/>
              </a:ext>
            </a:extLst>
          </p:cNvPr>
          <p:cNvSpPr txBox="1"/>
          <p:nvPr/>
        </p:nvSpPr>
        <p:spPr>
          <a:xfrm>
            <a:off x="1974272" y="228599"/>
            <a:ext cx="5268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Congratulations Laura!</a:t>
            </a:r>
          </a:p>
        </p:txBody>
      </p:sp>
    </p:spTree>
    <p:extLst>
      <p:ext uri="{BB962C8B-B14F-4D97-AF65-F5344CB8AC3E}">
        <p14:creationId xmlns:p14="http://schemas.microsoft.com/office/powerpoint/2010/main" val="212012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fade/>
      </p:transition>
    </mc:Choice>
    <mc:Fallback xmlns="">
      <p:transition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3000" dirty="0"/>
              <a:t>  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0"/>
          </p:nvPr>
        </p:nvSpPr>
        <p:spPr>
          <a:xfrm>
            <a:off x="273651" y="396111"/>
            <a:ext cx="8596701" cy="514757"/>
          </a:xfrm>
        </p:spPr>
        <p:txBody>
          <a:bodyPr/>
          <a:lstStyle/>
          <a:p>
            <a:pPr algn="ctr"/>
            <a:r>
              <a:rPr lang="es-ES_tradnl" sz="2800" dirty="0">
                <a:solidFill>
                  <a:srgbClr val="C00000"/>
                </a:solidFill>
              </a:rPr>
              <a:t>ANTHROPOLOGY DISTINGUISHED SERVICE AWARD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304D0C9D-C3EB-483C-AEE0-2F073986CBD5}"/>
              </a:ext>
            </a:extLst>
          </p:cNvPr>
          <p:cNvSpPr txBox="1">
            <a:spLocks/>
          </p:cNvSpPr>
          <p:nvPr/>
        </p:nvSpPr>
        <p:spPr>
          <a:xfrm>
            <a:off x="769954" y="831784"/>
            <a:ext cx="7657073" cy="3823344"/>
          </a:xfrm>
          <a:prstGeom prst="rect">
            <a:avLst/>
          </a:prstGeom>
        </p:spPr>
        <p:txBody>
          <a:bodyPr lIns="51435" tIns="25718" rIns="51435" bIns="25718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" b="0" i="0" kern="1200" cap="all">
                <a:solidFill>
                  <a:schemeClr val="tx2">
                    <a:lumMod val="95000"/>
                    <a:lumOff val="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r>
              <a:rPr lang="en-US" sz="3200" b="1" cap="none" dirty="0">
                <a:solidFill>
                  <a:srgbClr val="C00000"/>
                </a:solidFill>
              </a:rPr>
              <a:t> </a:t>
            </a:r>
          </a:p>
          <a:p>
            <a:r>
              <a:rPr lang="en-US" sz="3200" b="1" cap="none" dirty="0">
                <a:solidFill>
                  <a:srgbClr val="C00000"/>
                </a:solidFill>
              </a:rPr>
              <a:t> ***</a:t>
            </a:r>
            <a:r>
              <a:rPr lang="en-US" sz="3200" b="1" u="sng" cap="none" dirty="0">
                <a:solidFill>
                  <a:srgbClr val="C00000"/>
                </a:solidFill>
              </a:rPr>
              <a:t>30 Years</a:t>
            </a:r>
            <a:r>
              <a:rPr lang="en-US" sz="3200" b="1" cap="none" dirty="0">
                <a:solidFill>
                  <a:srgbClr val="C00000"/>
                </a:solidFill>
              </a:rPr>
              <a:t>*** </a:t>
            </a:r>
          </a:p>
          <a:p>
            <a:endParaRPr lang="en-US" sz="3200" b="1" cap="none" dirty="0">
              <a:solidFill>
                <a:schemeClr val="bg1"/>
              </a:solidFill>
            </a:endParaRPr>
          </a:p>
          <a:p>
            <a:endParaRPr lang="en-US" sz="3200" b="1" cap="none" dirty="0">
              <a:solidFill>
                <a:schemeClr val="bg1"/>
              </a:solidFill>
            </a:endParaRPr>
          </a:p>
          <a:p>
            <a:endParaRPr lang="en-US" sz="3200" b="1" cap="none" dirty="0">
              <a:solidFill>
                <a:schemeClr val="bg1"/>
              </a:solidFill>
            </a:endParaRPr>
          </a:p>
          <a:p>
            <a:endParaRPr lang="en-US" sz="3200" b="1" cap="none" dirty="0">
              <a:solidFill>
                <a:schemeClr val="bg1"/>
              </a:solidFill>
            </a:endParaRPr>
          </a:p>
          <a:p>
            <a:endParaRPr lang="en-US" sz="3200" b="1" cap="none" dirty="0">
              <a:solidFill>
                <a:schemeClr val="bg1"/>
              </a:solidFill>
            </a:endParaRPr>
          </a:p>
          <a:p>
            <a:endParaRPr lang="en-US" sz="3200" b="1" cap="none" dirty="0">
              <a:solidFill>
                <a:schemeClr val="bg1"/>
              </a:solidFill>
            </a:endParaRPr>
          </a:p>
          <a:p>
            <a:endParaRPr lang="en-US" sz="3200" b="1" cap="none" dirty="0">
              <a:solidFill>
                <a:schemeClr val="bg1"/>
              </a:solidFill>
            </a:endParaRPr>
          </a:p>
          <a:p>
            <a:r>
              <a:rPr lang="en-US" sz="3200" b="1" cap="none" dirty="0">
                <a:solidFill>
                  <a:schemeClr val="bg1"/>
                </a:solidFill>
              </a:rPr>
              <a:t>CONGRATULATIONS and THANKS</a:t>
            </a:r>
            <a:r>
              <a:rPr lang="en-US" sz="3200" b="1" cap="none" dirty="0">
                <a:solidFill>
                  <a:srgbClr val="C00000"/>
                </a:solidFill>
              </a:rPr>
              <a:t> </a:t>
            </a:r>
          </a:p>
          <a:p>
            <a:r>
              <a:rPr lang="en-US" sz="3200" b="1" cap="none" dirty="0">
                <a:solidFill>
                  <a:schemeClr val="tx1">
                    <a:lumMod val="95000"/>
                  </a:schemeClr>
                </a:solidFill>
              </a:rPr>
              <a:t>to Karla Harmon</a:t>
            </a:r>
          </a:p>
          <a:p>
            <a:r>
              <a:rPr lang="en-US" sz="2800" b="1" cap="none" dirty="0">
                <a:solidFill>
                  <a:schemeClr val="tx1">
                    <a:lumMod val="95000"/>
                  </a:schemeClr>
                </a:solidFill>
              </a:rPr>
              <a:t>With deep appreciation for your dedication to the efficient management of the Anthropology Department </a:t>
            </a:r>
            <a:endParaRPr lang="en-US" sz="2800" b="1" cap="none" dirty="0">
              <a:solidFill>
                <a:srgbClr val="C00000"/>
              </a:solidFill>
            </a:endParaRPr>
          </a:p>
          <a:p>
            <a:endParaRPr lang="en-US" sz="3200" b="1" cap="none" dirty="0">
              <a:solidFill>
                <a:srgbClr val="C00000"/>
              </a:solidFill>
            </a:endParaRPr>
          </a:p>
          <a:p>
            <a:endParaRPr lang="en-US" sz="3200" b="1" cap="none" dirty="0">
              <a:solidFill>
                <a:srgbClr val="C00000"/>
              </a:solidFill>
            </a:endParaRPr>
          </a:p>
          <a:p>
            <a:endParaRPr lang="en-US" sz="3200" b="1" cap="none" dirty="0">
              <a:solidFill>
                <a:srgbClr val="C00000"/>
              </a:solidFill>
            </a:endParaRPr>
          </a:p>
          <a:p>
            <a:endParaRPr lang="en-US" sz="3200" b="1" cap="none" dirty="0">
              <a:solidFill>
                <a:srgbClr val="C00000"/>
              </a:solidFill>
            </a:endParaRPr>
          </a:p>
          <a:p>
            <a:endParaRPr lang="en-US" sz="3200" b="1" cap="none" dirty="0">
              <a:solidFill>
                <a:srgbClr val="C00000"/>
              </a:solidFill>
            </a:endParaRPr>
          </a:p>
          <a:p>
            <a:endParaRPr lang="en-US" sz="3200" b="1" cap="none" dirty="0">
              <a:solidFill>
                <a:srgbClr val="C00000"/>
              </a:solidFill>
            </a:endParaRPr>
          </a:p>
          <a:p>
            <a:endParaRPr lang="en-US" sz="3200" b="1" u="sng" cap="none" dirty="0">
              <a:solidFill>
                <a:srgbClr val="C00000"/>
              </a:solidFill>
            </a:endParaRPr>
          </a:p>
          <a:p>
            <a:endParaRPr lang="en-US" sz="3200" b="1" u="sng" cap="none" dirty="0">
              <a:solidFill>
                <a:srgbClr val="C00000"/>
              </a:solidFill>
            </a:endParaRPr>
          </a:p>
          <a:p>
            <a:endParaRPr lang="en-US" sz="3200" b="1" u="sng" cap="none" dirty="0">
              <a:solidFill>
                <a:srgbClr val="C00000"/>
              </a:solidFill>
            </a:endParaRP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7634F13-D75C-449E-A359-4A8A415B6AC2}"/>
              </a:ext>
            </a:extLst>
          </p:cNvPr>
          <p:cNvSpPr txBox="1">
            <a:spLocks/>
          </p:cNvSpPr>
          <p:nvPr/>
        </p:nvSpPr>
        <p:spPr>
          <a:xfrm>
            <a:off x="3247293" y="6318893"/>
            <a:ext cx="2196998" cy="198821"/>
          </a:xfrm>
          <a:prstGeom prst="rect">
            <a:avLst/>
          </a:prstGeom>
        </p:spPr>
        <p:txBody>
          <a:bodyPr lIns="51435" tIns="25718" rIns="51435" bIns="25718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500" b="1" i="0" kern="1200" cap="all">
                <a:solidFill>
                  <a:schemeClr val="tx1"/>
                </a:solidFill>
                <a:latin typeface="Lato Black" charset="0"/>
                <a:ea typeface="Lato Black" charset="0"/>
                <a:cs typeface="Lato Blac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pic>
        <p:nvPicPr>
          <p:cNvPr id="9" name="Picture Placeholder 10">
            <a:extLst>
              <a:ext uri="{FF2B5EF4-FFF2-40B4-BE49-F238E27FC236}">
                <a16:creationId xmlns:a16="http://schemas.microsoft.com/office/drawing/2014/main" id="{2649F56B-7D83-304F-BECB-0EC78B2D426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/>
        </p:blipFill>
        <p:spPr>
          <a:xfrm>
            <a:off x="3381556" y="1972586"/>
            <a:ext cx="2155216" cy="2586259"/>
          </a:xfrm>
        </p:spPr>
      </p:pic>
    </p:spTree>
    <p:extLst>
      <p:ext uri="{BB962C8B-B14F-4D97-AF65-F5344CB8AC3E}">
        <p14:creationId xmlns:p14="http://schemas.microsoft.com/office/powerpoint/2010/main" val="388682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122EF-2274-AE40-BB86-AC79F9DF1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Pre-COVID Anthropology Events!</a:t>
            </a:r>
            <a:br>
              <a:rPr lang="en-US" b="1" dirty="0"/>
            </a:br>
            <a:r>
              <a:rPr lang="en-US" sz="3100" b="1" dirty="0">
                <a:solidFill>
                  <a:schemeClr val="bg1"/>
                </a:solidFill>
              </a:rPr>
              <a:t>[Remember When?]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6F9191-FEB8-FC45-8AE0-5EF14419FB76}"/>
              </a:ext>
            </a:extLst>
          </p:cNvPr>
          <p:cNvSpPr txBox="1"/>
          <p:nvPr/>
        </p:nvSpPr>
        <p:spPr>
          <a:xfrm>
            <a:off x="1519083" y="6017342"/>
            <a:ext cx="6754762" cy="648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UIUC students at in Lima with Professor Helaine Silverman and undergraduate advisor Dr. Maritza Quinones-Rivera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1EEE459-61D7-6041-BAFC-3A794D8D97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9083" y="1393723"/>
            <a:ext cx="6164825" cy="4623619"/>
          </a:xfrm>
        </p:spPr>
      </p:pic>
    </p:spTree>
    <p:extLst>
      <p:ext uri="{BB962C8B-B14F-4D97-AF65-F5344CB8AC3E}">
        <p14:creationId xmlns:p14="http://schemas.microsoft.com/office/powerpoint/2010/main" val="312125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fade/>
      </p:transition>
    </mc:Choice>
    <mc:Fallback xmlns="">
      <p:transition advClick="0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/>
          <p:cNvSpPr txBox="1">
            <a:spLocks/>
          </p:cNvSpPr>
          <p:nvPr/>
        </p:nvSpPr>
        <p:spPr>
          <a:xfrm>
            <a:off x="1023546" y="4941167"/>
            <a:ext cx="2197002" cy="607577"/>
          </a:xfrm>
          <a:prstGeom prst="rect">
            <a:avLst/>
          </a:prstGeom>
        </p:spPr>
        <p:txBody>
          <a:bodyPr lIns="51435" tIns="25718" rIns="51435" bIns="25718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" b="0" i="0" kern="1200" cap="all">
                <a:solidFill>
                  <a:schemeClr val="tx2">
                    <a:lumMod val="95000"/>
                    <a:lumOff val="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r>
              <a:rPr lang="en-US" sz="1800" dirty="0"/>
              <a:t>New director of graduate studies</a:t>
            </a:r>
          </a:p>
        </p:txBody>
      </p:sp>
      <p:sp>
        <p:nvSpPr>
          <p:cNvPr id="16" name="Text Placeholder 5"/>
          <p:cNvSpPr txBox="1">
            <a:spLocks/>
          </p:cNvSpPr>
          <p:nvPr/>
        </p:nvSpPr>
        <p:spPr>
          <a:xfrm>
            <a:off x="1023550" y="4671139"/>
            <a:ext cx="2196998" cy="198821"/>
          </a:xfrm>
          <a:prstGeom prst="rect">
            <a:avLst/>
          </a:prstGeom>
        </p:spPr>
        <p:txBody>
          <a:bodyPr lIns="51435" tIns="25718" rIns="51435" bIns="25718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500" b="1" i="0" kern="1200" cap="all">
                <a:solidFill>
                  <a:schemeClr val="tx1"/>
                </a:solidFill>
                <a:latin typeface="Lato Black" charset="0"/>
                <a:ea typeface="Lato Black" charset="0"/>
                <a:cs typeface="Lato Blac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Kate</a:t>
            </a:r>
            <a:r>
              <a:rPr lang="en-US" sz="1400" dirty="0"/>
              <a:t> </a:t>
            </a:r>
            <a:r>
              <a:rPr lang="en-US" sz="1800" dirty="0" err="1"/>
              <a:t>clancy</a:t>
            </a:r>
            <a:r>
              <a:rPr lang="en-US" sz="1400" dirty="0"/>
              <a:t> </a:t>
            </a:r>
          </a:p>
        </p:txBody>
      </p:sp>
      <p:sp>
        <p:nvSpPr>
          <p:cNvPr id="17" name="Title 3"/>
          <p:cNvSpPr txBox="1">
            <a:spLocks/>
          </p:cNvSpPr>
          <p:nvPr/>
        </p:nvSpPr>
        <p:spPr>
          <a:xfrm>
            <a:off x="3484377" y="4941167"/>
            <a:ext cx="2194963" cy="493277"/>
          </a:xfrm>
          <a:prstGeom prst="rect">
            <a:avLst/>
          </a:prstGeom>
        </p:spPr>
        <p:txBody>
          <a:bodyPr lIns="51435" tIns="25718" rIns="51435" bIns="25718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" b="0" i="0" kern="1200" cap="all">
                <a:solidFill>
                  <a:schemeClr val="tx2">
                    <a:lumMod val="95000"/>
                    <a:lumOff val="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r>
              <a:rPr lang="en-US" sz="1800" dirty="0"/>
              <a:t>Director of undergraduate studies</a:t>
            </a:r>
          </a:p>
        </p:txBody>
      </p:sp>
      <p:sp>
        <p:nvSpPr>
          <p:cNvPr id="18" name="Text Placeholder 5"/>
          <p:cNvSpPr txBox="1">
            <a:spLocks/>
          </p:cNvSpPr>
          <p:nvPr/>
        </p:nvSpPr>
        <p:spPr>
          <a:xfrm>
            <a:off x="3484379" y="4671139"/>
            <a:ext cx="2196998" cy="198821"/>
          </a:xfrm>
          <a:prstGeom prst="rect">
            <a:avLst/>
          </a:prstGeom>
        </p:spPr>
        <p:txBody>
          <a:bodyPr lIns="51435" tIns="25718" rIns="51435" bIns="25718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500" b="1" i="0" kern="1200" cap="all">
                <a:solidFill>
                  <a:schemeClr val="tx1"/>
                </a:solidFill>
                <a:latin typeface="Lato Black" charset="0"/>
                <a:ea typeface="Lato Black" charset="0"/>
                <a:cs typeface="Lato Blac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Ripan S. Malhi</a:t>
            </a: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5939731" y="4941168"/>
            <a:ext cx="2197000" cy="162018"/>
          </a:xfrm>
          <a:prstGeom prst="rect">
            <a:avLst/>
          </a:prstGeom>
        </p:spPr>
        <p:txBody>
          <a:bodyPr lIns="51435" tIns="25718" rIns="51435" bIns="25718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" b="0" i="0" kern="1200" cap="all">
                <a:solidFill>
                  <a:schemeClr val="tx2">
                    <a:lumMod val="95000"/>
                    <a:lumOff val="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r>
              <a:rPr lang="en-US" sz="1800" dirty="0"/>
              <a:t>Undergraduate advisor</a:t>
            </a:r>
          </a:p>
        </p:txBody>
      </p:sp>
      <p:sp>
        <p:nvSpPr>
          <p:cNvPr id="20" name="Text Placeholder 5"/>
          <p:cNvSpPr txBox="1">
            <a:spLocks/>
          </p:cNvSpPr>
          <p:nvPr/>
        </p:nvSpPr>
        <p:spPr>
          <a:xfrm>
            <a:off x="5939734" y="4671139"/>
            <a:ext cx="2196998" cy="198821"/>
          </a:xfrm>
          <a:prstGeom prst="rect">
            <a:avLst/>
          </a:prstGeom>
        </p:spPr>
        <p:txBody>
          <a:bodyPr lIns="51435" tIns="25718" rIns="51435" bIns="25718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500" b="1" i="0" kern="1200" cap="all">
                <a:solidFill>
                  <a:schemeClr val="tx1"/>
                </a:solidFill>
                <a:latin typeface="Lato Black" charset="0"/>
                <a:ea typeface="Lato Black" charset="0"/>
                <a:cs typeface="Lato Blac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Maritza </a:t>
            </a:r>
            <a:r>
              <a:rPr lang="en-US" sz="1800" dirty="0" err="1"/>
              <a:t>Quiñones</a:t>
            </a:r>
            <a:endParaRPr lang="en-US" sz="1800" dirty="0"/>
          </a:p>
        </p:txBody>
      </p:sp>
      <p:sp>
        <p:nvSpPr>
          <p:cNvPr id="21" name="Título 3"/>
          <p:cNvSpPr txBox="1">
            <a:spLocks/>
          </p:cNvSpPr>
          <p:nvPr/>
        </p:nvSpPr>
        <p:spPr>
          <a:xfrm>
            <a:off x="1489863" y="542180"/>
            <a:ext cx="6164274" cy="6170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3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Department</a:t>
            </a:r>
            <a:r>
              <a:rPr lang="es-ES_tradnl" sz="3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 </a:t>
            </a:r>
            <a:r>
              <a:rPr lang="es-ES_tradnl" sz="3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Leadership</a:t>
            </a:r>
            <a:r>
              <a:rPr lang="es-ES_tradnl" sz="3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 </a:t>
            </a:r>
            <a:r>
              <a:rPr lang="es-ES_tradnl" sz="3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Team</a:t>
            </a:r>
            <a:endParaRPr lang="es-ES_tradnl" sz="3300" b="1" dirty="0">
              <a:solidFill>
                <a:schemeClr val="tx1">
                  <a:lumMod val="85000"/>
                  <a:lumOff val="15000"/>
                </a:schemeClr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pic>
        <p:nvPicPr>
          <p:cNvPr id="13" name="Picture Placeholder 12" descr="A person standing next to a fence&#10;&#10;Description automatically generated">
            <a:extLst>
              <a:ext uri="{FF2B5EF4-FFF2-40B4-BE49-F238E27FC236}">
                <a16:creationId xmlns:a16="http://schemas.microsoft.com/office/drawing/2014/main" id="{B5698E85-213A-424D-A99C-0522E09E50B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3646" r="13646"/>
          <a:stretch>
            <a:fillRect/>
          </a:stretch>
        </p:blipFill>
        <p:spPr>
          <a:xfrm>
            <a:off x="3464660" y="2032727"/>
            <a:ext cx="2214680" cy="2437854"/>
          </a:xfrm>
        </p:spPr>
      </p:pic>
      <p:pic>
        <p:nvPicPr>
          <p:cNvPr id="11" name="Picture Placeholder 10" descr="A person standing in front of a box&#10;&#10;Description automatically generated">
            <a:extLst>
              <a:ext uri="{FF2B5EF4-FFF2-40B4-BE49-F238E27FC236}">
                <a16:creationId xmlns:a16="http://schemas.microsoft.com/office/drawing/2014/main" id="{4577895E-4852-4B83-A9BB-497CB1D44E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15591" b="15591"/>
          <a:stretch>
            <a:fillRect/>
          </a:stretch>
        </p:blipFill>
        <p:spPr>
          <a:xfrm>
            <a:off x="1005868" y="2037391"/>
            <a:ext cx="2214680" cy="2437854"/>
          </a:xfrm>
        </p:spPr>
      </p:pic>
      <p:pic>
        <p:nvPicPr>
          <p:cNvPr id="31" name="Picture Placeholder 30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CD1571E9-0545-40FC-B9B0-681D4BE6A50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11768" b="11768"/>
          <a:stretch>
            <a:fillRect/>
          </a:stretch>
        </p:blipFill>
        <p:spPr>
          <a:xfrm>
            <a:off x="5923453" y="2042060"/>
            <a:ext cx="2214680" cy="2437854"/>
          </a:xfrm>
        </p:spPr>
      </p:pic>
    </p:spTree>
    <p:extLst>
      <p:ext uri="{BB962C8B-B14F-4D97-AF65-F5344CB8AC3E}">
        <p14:creationId xmlns:p14="http://schemas.microsoft.com/office/powerpoint/2010/main" val="346767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/>
          <p:cNvSpPr txBox="1">
            <a:spLocks/>
          </p:cNvSpPr>
          <p:nvPr/>
        </p:nvSpPr>
        <p:spPr>
          <a:xfrm>
            <a:off x="1023546" y="4941168"/>
            <a:ext cx="2197001" cy="430932"/>
          </a:xfrm>
          <a:prstGeom prst="rect">
            <a:avLst/>
          </a:prstGeom>
        </p:spPr>
        <p:txBody>
          <a:bodyPr lIns="51435" tIns="25718" rIns="51435" bIns="25718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" b="0" i="0" kern="1200" cap="all">
                <a:solidFill>
                  <a:schemeClr val="tx2">
                    <a:lumMod val="95000"/>
                    <a:lumOff val="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endParaRPr lang="en-US" sz="1800" dirty="0"/>
          </a:p>
          <a:p>
            <a:r>
              <a:rPr lang="en-US" sz="1800" dirty="0"/>
              <a:t>Office manager and assistant to the head</a:t>
            </a:r>
          </a:p>
        </p:txBody>
      </p:sp>
      <p:sp>
        <p:nvSpPr>
          <p:cNvPr id="16" name="Text Placeholder 5"/>
          <p:cNvSpPr txBox="1">
            <a:spLocks/>
          </p:cNvSpPr>
          <p:nvPr/>
        </p:nvSpPr>
        <p:spPr>
          <a:xfrm>
            <a:off x="1023550" y="4671139"/>
            <a:ext cx="2196998" cy="198821"/>
          </a:xfrm>
          <a:prstGeom prst="rect">
            <a:avLst/>
          </a:prstGeom>
        </p:spPr>
        <p:txBody>
          <a:bodyPr lIns="51435" tIns="25718" rIns="51435" bIns="25718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500" b="1" i="0" kern="1200" cap="all">
                <a:solidFill>
                  <a:schemeClr val="tx1"/>
                </a:solidFill>
                <a:latin typeface="Lato Black" charset="0"/>
                <a:ea typeface="Lato Black" charset="0"/>
                <a:cs typeface="Lato Blac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Karla Harmon</a:t>
            </a:r>
            <a:endParaRPr lang="en-US" sz="1400" dirty="0"/>
          </a:p>
        </p:txBody>
      </p:sp>
      <p:sp>
        <p:nvSpPr>
          <p:cNvPr id="17" name="Title 3"/>
          <p:cNvSpPr txBox="1">
            <a:spLocks/>
          </p:cNvSpPr>
          <p:nvPr/>
        </p:nvSpPr>
        <p:spPr>
          <a:xfrm>
            <a:off x="3484377" y="4941168"/>
            <a:ext cx="2197000" cy="162018"/>
          </a:xfrm>
          <a:prstGeom prst="rect">
            <a:avLst/>
          </a:prstGeom>
        </p:spPr>
        <p:txBody>
          <a:bodyPr lIns="51435" tIns="25718" rIns="51435" bIns="25718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" b="0" i="0" kern="1200" cap="all">
                <a:solidFill>
                  <a:schemeClr val="tx2">
                    <a:lumMod val="95000"/>
                    <a:lumOff val="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endParaRPr lang="en-US" sz="1800" dirty="0"/>
          </a:p>
          <a:p>
            <a:r>
              <a:rPr lang="en-US" sz="1800" dirty="0"/>
              <a:t>Graduate secretary</a:t>
            </a:r>
          </a:p>
        </p:txBody>
      </p:sp>
      <p:sp>
        <p:nvSpPr>
          <p:cNvPr id="18" name="Text Placeholder 5"/>
          <p:cNvSpPr txBox="1">
            <a:spLocks/>
          </p:cNvSpPr>
          <p:nvPr/>
        </p:nvSpPr>
        <p:spPr>
          <a:xfrm>
            <a:off x="3484379" y="4671139"/>
            <a:ext cx="2196998" cy="198821"/>
          </a:xfrm>
          <a:prstGeom prst="rect">
            <a:avLst/>
          </a:prstGeom>
        </p:spPr>
        <p:txBody>
          <a:bodyPr lIns="51435" tIns="25718" rIns="51435" bIns="25718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500" b="1" i="0" kern="1200" cap="all">
                <a:solidFill>
                  <a:schemeClr val="tx1"/>
                </a:solidFill>
                <a:latin typeface="Lato Black" charset="0"/>
                <a:ea typeface="Lato Black" charset="0"/>
                <a:cs typeface="Lato Blac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Joyce Dowell</a:t>
            </a:r>
            <a:endParaRPr lang="en-US" sz="1400" dirty="0"/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6156833" y="4942958"/>
            <a:ext cx="2197001" cy="467329"/>
          </a:xfrm>
          <a:prstGeom prst="rect">
            <a:avLst/>
          </a:prstGeom>
        </p:spPr>
        <p:txBody>
          <a:bodyPr lIns="51435" tIns="25718" rIns="51435" bIns="25718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" b="0" i="0" kern="1200" cap="all">
                <a:solidFill>
                  <a:schemeClr val="tx2">
                    <a:lumMod val="95000"/>
                    <a:lumOff val="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endParaRPr lang="en-US" sz="1800" dirty="0"/>
          </a:p>
          <a:p>
            <a:r>
              <a:rPr lang="en-US" sz="1800" dirty="0"/>
              <a:t>Financial and Accounting Officer</a:t>
            </a:r>
          </a:p>
        </p:txBody>
      </p:sp>
      <p:sp>
        <p:nvSpPr>
          <p:cNvPr id="20" name="Text Placeholder 5"/>
          <p:cNvSpPr txBox="1">
            <a:spLocks/>
          </p:cNvSpPr>
          <p:nvPr/>
        </p:nvSpPr>
        <p:spPr>
          <a:xfrm>
            <a:off x="6156836" y="4579247"/>
            <a:ext cx="2196998" cy="198821"/>
          </a:xfrm>
          <a:prstGeom prst="rect">
            <a:avLst/>
          </a:prstGeom>
        </p:spPr>
        <p:txBody>
          <a:bodyPr lIns="51435" tIns="25718" rIns="51435" bIns="25718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500" b="1" i="0" kern="1200" cap="all">
                <a:solidFill>
                  <a:schemeClr val="tx1"/>
                </a:solidFill>
                <a:latin typeface="Lato Black" charset="0"/>
                <a:ea typeface="Lato Black" charset="0"/>
                <a:cs typeface="Lato Blac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Zach </a:t>
            </a:r>
            <a:r>
              <a:rPr lang="en-US" dirty="0" err="1"/>
              <a:t>Langheim</a:t>
            </a:r>
            <a:endParaRPr lang="en-US" sz="1400" dirty="0"/>
          </a:p>
        </p:txBody>
      </p:sp>
      <p:sp>
        <p:nvSpPr>
          <p:cNvPr id="21" name="Título 3"/>
          <p:cNvSpPr txBox="1">
            <a:spLocks/>
          </p:cNvSpPr>
          <p:nvPr/>
        </p:nvSpPr>
        <p:spPr>
          <a:xfrm>
            <a:off x="1489863" y="898764"/>
            <a:ext cx="6164274" cy="6170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Thanks to Our Amazing Office Staff </a:t>
            </a:r>
            <a:endParaRPr lang="es-ES_tradnl" sz="3300" b="1" dirty="0">
              <a:solidFill>
                <a:schemeClr val="tx1">
                  <a:lumMod val="85000"/>
                  <a:lumOff val="15000"/>
                </a:schemeClr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B5698E85-213A-424D-A99C-0522E09E50B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/>
          <a:stretch/>
        </p:blipFill>
        <p:spPr>
          <a:xfrm>
            <a:off x="3725523" y="2537583"/>
            <a:ext cx="1692954" cy="2031545"/>
          </a:xfr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4577895E-4852-4B83-A9BB-497CB1D44E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/>
        </p:blipFill>
        <p:spPr>
          <a:xfrm>
            <a:off x="1266731" y="2537583"/>
            <a:ext cx="1692954" cy="2031545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A1C715-A5D4-784B-9E72-E6B0545DF2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836" y="2640055"/>
            <a:ext cx="1826599" cy="182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9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3000" dirty="0"/>
              <a:t>  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0"/>
          </p:nvPr>
        </p:nvSpPr>
        <p:spPr>
          <a:xfrm>
            <a:off x="4572002" y="236111"/>
            <a:ext cx="3575834" cy="265094"/>
          </a:xfrm>
        </p:spPr>
        <p:txBody>
          <a:bodyPr/>
          <a:lstStyle/>
          <a:p>
            <a:r>
              <a:rPr lang="es-ES_tradnl" sz="2400" dirty="0" err="1">
                <a:solidFill>
                  <a:schemeClr val="bg1"/>
                </a:solidFill>
              </a:rPr>
              <a:t>Welcome</a:t>
            </a:r>
            <a:r>
              <a:rPr lang="es-ES_tradnl" sz="2400" dirty="0">
                <a:solidFill>
                  <a:schemeClr val="bg1"/>
                </a:solidFill>
              </a:rPr>
              <a:t> </a:t>
            </a:r>
            <a:r>
              <a:rPr lang="es-ES_tradnl" sz="2400" dirty="0" err="1">
                <a:solidFill>
                  <a:schemeClr val="bg1"/>
                </a:solidFill>
              </a:rPr>
              <a:t>to</a:t>
            </a:r>
            <a:r>
              <a:rPr lang="es-ES_tradnl" sz="2400" dirty="0">
                <a:solidFill>
                  <a:schemeClr val="bg1"/>
                </a:solidFill>
              </a:rPr>
              <a:t> </a:t>
            </a:r>
            <a:r>
              <a:rPr lang="es-ES_tradnl" sz="2400" dirty="0" err="1">
                <a:solidFill>
                  <a:schemeClr val="bg1"/>
                </a:solidFill>
              </a:rPr>
              <a:t>our</a:t>
            </a:r>
            <a:r>
              <a:rPr lang="es-ES_tradnl" sz="2400" dirty="0">
                <a:solidFill>
                  <a:schemeClr val="bg1"/>
                </a:solidFill>
              </a:rPr>
              <a:t> new </a:t>
            </a:r>
            <a:r>
              <a:rPr lang="es-ES_tradnl" sz="2400" dirty="0" err="1">
                <a:solidFill>
                  <a:schemeClr val="bg1"/>
                </a:solidFill>
              </a:rPr>
              <a:t>graduate</a:t>
            </a:r>
            <a:r>
              <a:rPr lang="es-ES_tradnl" sz="2400" dirty="0">
                <a:solidFill>
                  <a:schemeClr val="bg1"/>
                </a:solidFill>
              </a:rPr>
              <a:t> </a:t>
            </a:r>
            <a:r>
              <a:rPr lang="es-ES_tradnl" sz="2400" dirty="0" err="1">
                <a:solidFill>
                  <a:schemeClr val="bg1"/>
                </a:solidFill>
              </a:rPr>
              <a:t>students</a:t>
            </a:r>
            <a:endParaRPr lang="es-ES_tradnl" sz="2400" dirty="0">
              <a:solidFill>
                <a:schemeClr val="bg1"/>
              </a:solidFill>
            </a:endParaRPr>
          </a:p>
        </p:txBody>
      </p:sp>
      <p:pic>
        <p:nvPicPr>
          <p:cNvPr id="22" name="Picture Placeholder 21" descr="A large tree in a park&#10;&#10;Description automatically generated">
            <a:extLst>
              <a:ext uri="{FF2B5EF4-FFF2-40B4-BE49-F238E27FC236}">
                <a16:creationId xmlns:a16="http://schemas.microsoft.com/office/drawing/2014/main" id="{63F4E27C-D1A1-49B9-A127-0A0B56408CD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33460" t="295" r="31685" b="-295"/>
          <a:stretch/>
        </p:blipFill>
        <p:spPr>
          <a:xfrm>
            <a:off x="395536" y="1052735"/>
            <a:ext cx="2070230" cy="4743469"/>
          </a:xfrm>
        </p:spPr>
      </p:pic>
      <p:pic>
        <p:nvPicPr>
          <p:cNvPr id="12" name="Picture Placeholder 11" descr="A path with trees on the side of a building&#10;&#10;Description automatically generated">
            <a:extLst>
              <a:ext uri="{FF2B5EF4-FFF2-40B4-BE49-F238E27FC236}">
                <a16:creationId xmlns:a16="http://schemas.microsoft.com/office/drawing/2014/main" id="{B4E63CA0-3C92-4C68-B805-62A5340D739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21495" r="21495"/>
          <a:stretch>
            <a:fillRect/>
          </a:stretch>
        </p:blipFill>
        <p:spPr/>
      </p:pic>
      <p:sp>
        <p:nvSpPr>
          <p:cNvPr id="6" name="TextBox 27"/>
          <p:cNvSpPr txBox="1"/>
          <p:nvPr/>
        </p:nvSpPr>
        <p:spPr>
          <a:xfrm>
            <a:off x="4327923" y="1052735"/>
            <a:ext cx="4473177" cy="586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chemeClr val="bg1"/>
                </a:solidFill>
              </a:rPr>
              <a:t>Margaret </a:t>
            </a:r>
            <a:r>
              <a:rPr lang="es-ES_tradnl" b="1" dirty="0" err="1">
                <a:solidFill>
                  <a:schemeClr val="bg1"/>
                </a:solidFill>
              </a:rPr>
              <a:t>Giacalone</a:t>
            </a:r>
            <a:r>
              <a:rPr lang="es-ES_tradnl" b="1" dirty="0">
                <a:solidFill>
                  <a:schemeClr val="bg1"/>
                </a:solidFill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s-ES_tradnl" dirty="0"/>
              <a:t>	</a:t>
            </a:r>
            <a:r>
              <a:rPr lang="es-ES_tradnl" dirty="0" err="1"/>
              <a:t>Advisors</a:t>
            </a:r>
            <a:r>
              <a:rPr lang="es-ES_tradnl" dirty="0"/>
              <a:t> Andy Orta, Jenny Davis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chemeClr val="bg1"/>
                </a:solidFill>
              </a:rPr>
              <a:t>Melissa </a:t>
            </a:r>
            <a:r>
              <a:rPr lang="es-ES_tradnl" b="1" dirty="0" err="1">
                <a:solidFill>
                  <a:schemeClr val="bg1"/>
                </a:solidFill>
              </a:rPr>
              <a:t>Hendrien</a:t>
            </a:r>
            <a:r>
              <a:rPr lang="es-ES_tradnl" b="1" dirty="0">
                <a:solidFill>
                  <a:schemeClr val="bg1"/>
                </a:solidFill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s-ES_tradnl" dirty="0"/>
              <a:t>	 </a:t>
            </a:r>
            <a:r>
              <a:rPr lang="es-ES_tradnl" dirty="0" err="1"/>
              <a:t>Advisor</a:t>
            </a:r>
            <a:r>
              <a:rPr lang="es-ES_tradnl" dirty="0"/>
              <a:t> Jeffrey Martin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chemeClr val="bg1"/>
                </a:solidFill>
              </a:rPr>
              <a:t>Dan </a:t>
            </a:r>
            <a:r>
              <a:rPr lang="es-ES_tradnl" b="1" dirty="0" err="1">
                <a:solidFill>
                  <a:schemeClr val="bg1"/>
                </a:solidFill>
              </a:rPr>
              <a:t>Matis</a:t>
            </a:r>
            <a:r>
              <a:rPr lang="es-ES_tradnl" b="1" dirty="0">
                <a:solidFill>
                  <a:schemeClr val="bg1"/>
                </a:solidFill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s-ES_tradnl" dirty="0"/>
              <a:t>	</a:t>
            </a:r>
            <a:r>
              <a:rPr lang="es-ES_tradnl" dirty="0" err="1"/>
              <a:t>Advisor</a:t>
            </a:r>
            <a:r>
              <a:rPr lang="es-ES_tradnl" dirty="0"/>
              <a:t> Laura Shackelford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b="1" dirty="0" err="1">
                <a:solidFill>
                  <a:schemeClr val="bg1"/>
                </a:solidFill>
              </a:rPr>
              <a:t>Navashni</a:t>
            </a:r>
            <a:r>
              <a:rPr lang="es-ES_tradnl" b="1" dirty="0">
                <a:solidFill>
                  <a:schemeClr val="bg1"/>
                </a:solidFill>
              </a:rPr>
              <a:t> </a:t>
            </a:r>
            <a:r>
              <a:rPr lang="es-ES_tradnl" b="1" dirty="0" err="1">
                <a:solidFill>
                  <a:schemeClr val="bg1"/>
                </a:solidFill>
              </a:rPr>
              <a:t>Naidoo</a:t>
            </a:r>
            <a:r>
              <a:rPr lang="es-ES_tradnl" dirty="0">
                <a:solidFill>
                  <a:schemeClr val="bg1"/>
                </a:solidFill>
              </a:rPr>
              <a:t> </a:t>
            </a:r>
          </a:p>
          <a:p>
            <a:pPr lvl="1" algn="just">
              <a:lnSpc>
                <a:spcPct val="150000"/>
              </a:lnSpc>
            </a:pPr>
            <a:r>
              <a:rPr lang="es-ES_tradnl" dirty="0" err="1"/>
              <a:t>Advisor</a:t>
            </a:r>
            <a:r>
              <a:rPr lang="es-ES_tradnl" dirty="0"/>
              <a:t> Stan Ambrose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chemeClr val="bg1"/>
                </a:solidFill>
              </a:rPr>
              <a:t>Adam </a:t>
            </a:r>
            <a:r>
              <a:rPr lang="es-ES_tradnl" b="1" dirty="0" err="1">
                <a:solidFill>
                  <a:schemeClr val="bg1"/>
                </a:solidFill>
              </a:rPr>
              <a:t>Tufano</a:t>
            </a:r>
            <a:r>
              <a:rPr lang="es-ES_tradnl" dirty="0">
                <a:solidFill>
                  <a:schemeClr val="bg1"/>
                </a:solidFill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s-ES_tradnl" dirty="0"/>
              <a:t>	</a:t>
            </a:r>
            <a:r>
              <a:rPr lang="es-ES_tradnl" dirty="0" err="1"/>
              <a:t>Advisor</a:t>
            </a:r>
            <a:r>
              <a:rPr lang="es-ES_tradnl" dirty="0"/>
              <a:t> Tim </a:t>
            </a:r>
            <a:r>
              <a:rPr lang="es-ES_tradnl" dirty="0" err="1"/>
              <a:t>Pauketat</a:t>
            </a:r>
            <a:endParaRPr lang="es-ES_tradnl" dirty="0"/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chemeClr val="bg1"/>
                </a:solidFill>
              </a:rPr>
              <a:t>Sahara Vilchis</a:t>
            </a:r>
            <a:r>
              <a:rPr lang="es-ES_tradnl" dirty="0">
                <a:solidFill>
                  <a:schemeClr val="bg1"/>
                </a:solidFill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s-ES_tradnl" dirty="0"/>
              <a:t>	</a:t>
            </a:r>
            <a:r>
              <a:rPr lang="es-ES_tradnl" dirty="0" err="1"/>
              <a:t>Advisor</a:t>
            </a:r>
            <a:r>
              <a:rPr lang="es-ES_tradnl" dirty="0"/>
              <a:t>:  Ripan Malhi 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b="1" dirty="0" err="1">
                <a:solidFill>
                  <a:schemeClr val="bg1"/>
                </a:solidFill>
              </a:rPr>
              <a:t>Yifan</a:t>
            </a:r>
            <a:r>
              <a:rPr lang="es-ES_tradnl" b="1" dirty="0">
                <a:solidFill>
                  <a:schemeClr val="bg1"/>
                </a:solidFill>
              </a:rPr>
              <a:t> Wang</a:t>
            </a:r>
          </a:p>
          <a:p>
            <a:pPr algn="just">
              <a:lnSpc>
                <a:spcPct val="150000"/>
              </a:lnSpc>
            </a:pPr>
            <a:r>
              <a:rPr lang="es-ES_tradnl" dirty="0"/>
              <a:t>	 Stan </a:t>
            </a:r>
            <a:r>
              <a:rPr lang="es-ES_tradnl" dirty="0" err="1"/>
              <a:t>Ambrose</a:t>
            </a:r>
            <a:r>
              <a:rPr lang="es-ES_tradnl" dirty="0"/>
              <a:t>, Lisa Lucero</a:t>
            </a:r>
            <a:endParaRPr lang="en-US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pic>
        <p:nvPicPr>
          <p:cNvPr id="18" name="Picture Placeholder 17" descr="A picture containing building, outdoor, child, fence&#10;&#10;Description automatically generated">
            <a:extLst>
              <a:ext uri="{FF2B5EF4-FFF2-40B4-BE49-F238E27FC236}">
                <a16:creationId xmlns:a16="http://schemas.microsoft.com/office/drawing/2014/main" id="{888DA87C-1A95-4A4B-AB47-2BCC1571A22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31012" r="310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3853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/>
          <p:cNvSpPr txBox="1">
            <a:spLocks/>
          </p:cNvSpPr>
          <p:nvPr/>
        </p:nvSpPr>
        <p:spPr>
          <a:xfrm>
            <a:off x="1259632" y="5689427"/>
            <a:ext cx="2470704" cy="122409"/>
          </a:xfrm>
          <a:prstGeom prst="rect">
            <a:avLst/>
          </a:prstGeom>
        </p:spPr>
        <p:txBody>
          <a:bodyPr lIns="51435" tIns="25718" rIns="51435" bIns="25718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" b="0" i="0" kern="1200" cap="all">
                <a:solidFill>
                  <a:schemeClr val="tx2">
                    <a:lumMod val="95000"/>
                    <a:lumOff val="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r>
              <a:rPr lang="en-US" sz="1800" dirty="0"/>
              <a:t>Assistant professor</a:t>
            </a:r>
          </a:p>
        </p:txBody>
      </p:sp>
      <p:sp>
        <p:nvSpPr>
          <p:cNvPr id="16" name="Text Placeholder 5"/>
          <p:cNvSpPr txBox="1">
            <a:spLocks/>
          </p:cNvSpPr>
          <p:nvPr/>
        </p:nvSpPr>
        <p:spPr>
          <a:xfrm>
            <a:off x="1259634" y="5379789"/>
            <a:ext cx="2196998" cy="198821"/>
          </a:xfrm>
          <a:prstGeom prst="rect">
            <a:avLst/>
          </a:prstGeom>
        </p:spPr>
        <p:txBody>
          <a:bodyPr lIns="51435" tIns="25718" rIns="51435" bIns="25718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500" b="1" i="0" kern="1200" cap="all">
                <a:solidFill>
                  <a:schemeClr val="tx1"/>
                </a:solidFill>
                <a:latin typeface="Lato Black" charset="0"/>
                <a:ea typeface="Lato Black" charset="0"/>
                <a:cs typeface="Lato Blac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Katelyn bishop</a:t>
            </a:r>
          </a:p>
        </p:txBody>
      </p:sp>
      <p:sp>
        <p:nvSpPr>
          <p:cNvPr id="17" name="Title 3"/>
          <p:cNvSpPr txBox="1">
            <a:spLocks/>
          </p:cNvSpPr>
          <p:nvPr/>
        </p:nvSpPr>
        <p:spPr>
          <a:xfrm>
            <a:off x="5098015" y="5661244"/>
            <a:ext cx="2625795" cy="162018"/>
          </a:xfrm>
          <a:prstGeom prst="rect">
            <a:avLst/>
          </a:prstGeom>
        </p:spPr>
        <p:txBody>
          <a:bodyPr lIns="51435" tIns="25718" rIns="51435" bIns="25718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" b="0" i="0" kern="1200" cap="all">
                <a:solidFill>
                  <a:schemeClr val="tx2">
                    <a:lumMod val="95000"/>
                    <a:lumOff val="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r>
              <a:rPr lang="en-US" sz="1800" dirty="0"/>
              <a:t>Assistant professor</a:t>
            </a:r>
          </a:p>
        </p:txBody>
      </p:sp>
      <p:sp>
        <p:nvSpPr>
          <p:cNvPr id="18" name="Text Placeholder 5"/>
          <p:cNvSpPr txBox="1">
            <a:spLocks/>
          </p:cNvSpPr>
          <p:nvPr/>
        </p:nvSpPr>
        <p:spPr>
          <a:xfrm>
            <a:off x="5292080" y="5379789"/>
            <a:ext cx="2196998" cy="198821"/>
          </a:xfrm>
          <a:prstGeom prst="rect">
            <a:avLst/>
          </a:prstGeom>
        </p:spPr>
        <p:txBody>
          <a:bodyPr lIns="51435" tIns="25718" rIns="51435" bIns="25718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500" b="1" i="0" kern="1200" cap="all">
                <a:solidFill>
                  <a:schemeClr val="tx1"/>
                </a:solidFill>
                <a:latin typeface="Lato Black" charset="0"/>
                <a:ea typeface="Lato Black" charset="0"/>
                <a:cs typeface="Lato Blac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Brandon </a:t>
            </a:r>
            <a:r>
              <a:rPr lang="en-US" sz="1800" dirty="0" err="1"/>
              <a:t>ritchison</a:t>
            </a:r>
            <a:endParaRPr lang="en-US" sz="1800" dirty="0"/>
          </a:p>
        </p:txBody>
      </p:sp>
      <p:sp>
        <p:nvSpPr>
          <p:cNvPr id="21" name="Título 3"/>
          <p:cNvSpPr txBox="1">
            <a:spLocks/>
          </p:cNvSpPr>
          <p:nvPr/>
        </p:nvSpPr>
        <p:spPr>
          <a:xfrm>
            <a:off x="1469299" y="861183"/>
            <a:ext cx="6164274" cy="6170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3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Welcome</a:t>
            </a:r>
            <a:r>
              <a:rPr lang="es-ES_tradnl" sz="3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 to </a:t>
            </a:r>
            <a:r>
              <a:rPr lang="es-ES_tradnl" sz="3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our</a:t>
            </a:r>
            <a:r>
              <a:rPr lang="es-ES_tradnl" sz="3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 new </a:t>
            </a:r>
            <a:r>
              <a:rPr lang="es-ES_tradnl" sz="3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faculty</a:t>
            </a:r>
            <a:endParaRPr lang="es-ES_tradnl" sz="3300" b="1" dirty="0">
              <a:solidFill>
                <a:schemeClr val="tx1">
                  <a:lumMod val="85000"/>
                  <a:lumOff val="15000"/>
                </a:schemeClr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B5698E85-213A-424D-A99C-0522E09E50B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/>
          <a:stretch/>
        </p:blipFill>
        <p:spPr>
          <a:xfrm>
            <a:off x="5098015" y="2286815"/>
            <a:ext cx="2441110" cy="2929331"/>
          </a:xfr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4577895E-4852-4B83-A9BB-497CB1D44E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/>
        </p:blipFill>
        <p:spPr>
          <a:xfrm>
            <a:off x="1331641" y="2291657"/>
            <a:ext cx="2196997" cy="2929331"/>
          </a:xfrm>
        </p:spPr>
      </p:pic>
    </p:spTree>
    <p:extLst>
      <p:ext uri="{BB962C8B-B14F-4D97-AF65-F5344CB8AC3E}">
        <p14:creationId xmlns:p14="http://schemas.microsoft.com/office/powerpoint/2010/main" val="170429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/>
          <p:cNvSpPr txBox="1">
            <a:spLocks/>
          </p:cNvSpPr>
          <p:nvPr/>
        </p:nvSpPr>
        <p:spPr>
          <a:xfrm>
            <a:off x="1799959" y="5617018"/>
            <a:ext cx="2470704" cy="122409"/>
          </a:xfrm>
          <a:prstGeom prst="rect">
            <a:avLst/>
          </a:prstGeom>
        </p:spPr>
        <p:txBody>
          <a:bodyPr lIns="51435" tIns="25718" rIns="51435" bIns="25718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" b="0" i="0" kern="1200" cap="all">
                <a:solidFill>
                  <a:schemeClr val="tx2">
                    <a:lumMod val="95000"/>
                    <a:lumOff val="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endParaRPr lang="en-US" sz="1800" dirty="0"/>
          </a:p>
        </p:txBody>
      </p:sp>
      <p:sp>
        <p:nvSpPr>
          <p:cNvPr id="16" name="Text Placeholder 5"/>
          <p:cNvSpPr txBox="1">
            <a:spLocks/>
          </p:cNvSpPr>
          <p:nvPr/>
        </p:nvSpPr>
        <p:spPr>
          <a:xfrm>
            <a:off x="1259634" y="5379789"/>
            <a:ext cx="2196998" cy="198821"/>
          </a:xfrm>
          <a:prstGeom prst="rect">
            <a:avLst/>
          </a:prstGeom>
        </p:spPr>
        <p:txBody>
          <a:bodyPr lIns="51435" tIns="25718" rIns="51435" bIns="25718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500" b="1" i="0" kern="1200" cap="all">
                <a:solidFill>
                  <a:schemeClr val="tx1"/>
                </a:solidFill>
                <a:latin typeface="Lato Black" charset="0"/>
                <a:ea typeface="Lato Black" charset="0"/>
                <a:cs typeface="Lato Blac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sp>
        <p:nvSpPr>
          <p:cNvPr id="17" name="Title 3"/>
          <p:cNvSpPr txBox="1">
            <a:spLocks/>
          </p:cNvSpPr>
          <p:nvPr/>
        </p:nvSpPr>
        <p:spPr>
          <a:xfrm>
            <a:off x="4270663" y="5719135"/>
            <a:ext cx="2625795" cy="162018"/>
          </a:xfrm>
          <a:prstGeom prst="rect">
            <a:avLst/>
          </a:prstGeom>
        </p:spPr>
        <p:txBody>
          <a:bodyPr lIns="51435" tIns="25718" rIns="51435" bIns="25718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" b="0" i="0" kern="1200" cap="all">
                <a:solidFill>
                  <a:schemeClr val="tx2">
                    <a:lumMod val="95000"/>
                    <a:lumOff val="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endParaRPr lang="en-US" sz="1800" dirty="0"/>
          </a:p>
        </p:txBody>
      </p:sp>
      <p:sp>
        <p:nvSpPr>
          <p:cNvPr id="18" name="Text Placeholder 5"/>
          <p:cNvSpPr txBox="1">
            <a:spLocks/>
          </p:cNvSpPr>
          <p:nvPr/>
        </p:nvSpPr>
        <p:spPr>
          <a:xfrm>
            <a:off x="5292080" y="5379789"/>
            <a:ext cx="2196998" cy="198821"/>
          </a:xfrm>
          <a:prstGeom prst="rect">
            <a:avLst/>
          </a:prstGeom>
        </p:spPr>
        <p:txBody>
          <a:bodyPr lIns="51435" tIns="25718" rIns="51435" bIns="25718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500" b="1" i="0" kern="1200" cap="all">
                <a:solidFill>
                  <a:schemeClr val="tx1"/>
                </a:solidFill>
                <a:latin typeface="Lato Black" charset="0"/>
                <a:ea typeface="Lato Black" charset="0"/>
                <a:cs typeface="Lato Blac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sp>
        <p:nvSpPr>
          <p:cNvPr id="21" name="Título 3"/>
          <p:cNvSpPr txBox="1">
            <a:spLocks/>
          </p:cNvSpPr>
          <p:nvPr/>
        </p:nvSpPr>
        <p:spPr>
          <a:xfrm>
            <a:off x="1469299" y="861183"/>
            <a:ext cx="6164274" cy="6170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3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Welcome</a:t>
            </a:r>
            <a:r>
              <a:rPr lang="es-ES_tradnl" sz="3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 to </a:t>
            </a:r>
            <a:r>
              <a:rPr lang="es-ES_tradnl" sz="3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our</a:t>
            </a:r>
            <a:endParaRPr lang="es-ES_tradnl" sz="3300" b="1" dirty="0">
              <a:solidFill>
                <a:schemeClr val="tx1">
                  <a:lumMod val="85000"/>
                  <a:lumOff val="15000"/>
                </a:schemeClr>
              </a:solidFill>
              <a:latin typeface="Lato Black" charset="0"/>
              <a:ea typeface="Lato Black" charset="0"/>
              <a:cs typeface="Lato Black" charset="0"/>
            </a:endParaRPr>
          </a:p>
          <a:p>
            <a:pPr algn="ctr"/>
            <a:r>
              <a:rPr lang="es-ES_tradnl" sz="3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NAGPRA </a:t>
            </a:r>
            <a:r>
              <a:rPr lang="es-ES_tradnl" sz="3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Program</a:t>
            </a:r>
            <a:r>
              <a:rPr lang="es-ES_tradnl" sz="3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 </a:t>
            </a:r>
            <a:r>
              <a:rPr lang="es-ES_tradnl" sz="3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Officer</a:t>
            </a:r>
            <a:endParaRPr lang="es-ES_tradnl" sz="3300" b="1" dirty="0">
              <a:solidFill>
                <a:schemeClr val="tx1">
                  <a:lumMod val="85000"/>
                  <a:lumOff val="15000"/>
                </a:schemeClr>
              </a:solidFill>
              <a:latin typeface="Lato Black" charset="0"/>
              <a:ea typeface="Lato Black" charset="0"/>
              <a:cs typeface="Lato Black" charset="0"/>
            </a:endParaRPr>
          </a:p>
          <a:p>
            <a:pPr algn="ctr"/>
            <a:endParaRPr lang="es-ES_tradnl" sz="3300" b="1" dirty="0">
              <a:solidFill>
                <a:schemeClr val="tx1">
                  <a:lumMod val="85000"/>
                  <a:lumOff val="15000"/>
                </a:schemeClr>
              </a:solidFill>
              <a:latin typeface="Lato Black" charset="0"/>
              <a:ea typeface="Lato Black" charset="0"/>
              <a:cs typeface="Lato Black" charset="0"/>
            </a:endParaRPr>
          </a:p>
          <a:p>
            <a:pPr algn="ctr"/>
            <a:r>
              <a:rPr lang="es-ES_tradnl" sz="3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Dr. </a:t>
            </a:r>
            <a:r>
              <a:rPr lang="es-ES_tradnl" sz="3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Krystiana</a:t>
            </a:r>
            <a:r>
              <a:rPr lang="es-ES_tradnl" sz="3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 </a:t>
            </a:r>
            <a:r>
              <a:rPr lang="es-ES_tradnl" sz="3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Krupa</a:t>
            </a:r>
            <a:endParaRPr lang="es-ES_tradnl" sz="3300" b="1" dirty="0">
              <a:solidFill>
                <a:schemeClr val="tx1">
                  <a:lumMod val="85000"/>
                  <a:lumOff val="15000"/>
                </a:schemeClr>
              </a:solidFill>
              <a:latin typeface="Lato Black" charset="0"/>
              <a:ea typeface="Lato Black" charset="0"/>
              <a:cs typeface="Lato Black" charset="0"/>
            </a:endParaRPr>
          </a:p>
          <a:p>
            <a:pPr algn="ctr"/>
            <a:r>
              <a:rPr lang="es-ES_tradnl" sz="3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PhD </a:t>
            </a:r>
            <a:r>
              <a:rPr lang="es-ES_tradnl" sz="3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Anthropology</a:t>
            </a:r>
            <a:endParaRPr lang="es-ES_tradnl" sz="3300" b="1" dirty="0">
              <a:solidFill>
                <a:schemeClr val="tx1">
                  <a:lumMod val="85000"/>
                  <a:lumOff val="15000"/>
                </a:schemeClr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1EE4EE7-D36E-BB41-8328-EC916E83A9C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4560" r="4560"/>
          <a:stretch>
            <a:fillRect/>
          </a:stretch>
        </p:blipFill>
        <p:spPr>
          <a:xfrm>
            <a:off x="3267075" y="3444340"/>
            <a:ext cx="2497950" cy="2748642"/>
          </a:xfrm>
        </p:spPr>
      </p:pic>
    </p:spTree>
    <p:extLst>
      <p:ext uri="{BB962C8B-B14F-4D97-AF65-F5344CB8AC3E}">
        <p14:creationId xmlns:p14="http://schemas.microsoft.com/office/powerpoint/2010/main" val="208181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/>
          <p:cNvSpPr txBox="1">
            <a:spLocks/>
          </p:cNvSpPr>
          <p:nvPr/>
        </p:nvSpPr>
        <p:spPr>
          <a:xfrm>
            <a:off x="1023547" y="4941168"/>
            <a:ext cx="2197000" cy="162018"/>
          </a:xfrm>
          <a:prstGeom prst="rect">
            <a:avLst/>
          </a:prstGeom>
        </p:spPr>
        <p:txBody>
          <a:bodyPr lIns="51435" tIns="25718" rIns="51435" bIns="25718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" b="0" i="0" kern="1200" cap="all">
                <a:solidFill>
                  <a:schemeClr val="tx2">
                    <a:lumMod val="95000"/>
                    <a:lumOff val="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r>
              <a:rPr lang="en-US" sz="1800" dirty="0"/>
              <a:t>Associate professor</a:t>
            </a:r>
          </a:p>
        </p:txBody>
      </p:sp>
      <p:sp>
        <p:nvSpPr>
          <p:cNvPr id="16" name="Text Placeholder 5"/>
          <p:cNvSpPr txBox="1">
            <a:spLocks/>
          </p:cNvSpPr>
          <p:nvPr/>
        </p:nvSpPr>
        <p:spPr>
          <a:xfrm>
            <a:off x="1023550" y="4671139"/>
            <a:ext cx="2196998" cy="198821"/>
          </a:xfrm>
          <a:prstGeom prst="rect">
            <a:avLst/>
          </a:prstGeom>
        </p:spPr>
        <p:txBody>
          <a:bodyPr lIns="51435" tIns="25718" rIns="51435" bIns="25718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500" b="1" i="0" kern="1200" cap="all">
                <a:solidFill>
                  <a:schemeClr val="tx1"/>
                </a:solidFill>
                <a:latin typeface="Lato Black" charset="0"/>
                <a:ea typeface="Lato Black" charset="0"/>
                <a:cs typeface="Lato Blac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Jenny </a:t>
            </a:r>
            <a:r>
              <a:rPr lang="en-US" sz="1800" dirty="0" err="1"/>
              <a:t>davis</a:t>
            </a:r>
            <a:endParaRPr lang="en-US" sz="1800" dirty="0"/>
          </a:p>
        </p:txBody>
      </p:sp>
      <p:sp>
        <p:nvSpPr>
          <p:cNvPr id="17" name="Title 3"/>
          <p:cNvSpPr txBox="1">
            <a:spLocks/>
          </p:cNvSpPr>
          <p:nvPr/>
        </p:nvSpPr>
        <p:spPr>
          <a:xfrm>
            <a:off x="3484377" y="4941168"/>
            <a:ext cx="2197000" cy="162018"/>
          </a:xfrm>
          <a:prstGeom prst="rect">
            <a:avLst/>
          </a:prstGeom>
        </p:spPr>
        <p:txBody>
          <a:bodyPr lIns="51435" tIns="25718" rIns="51435" bIns="25718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" b="0" i="0" kern="1200" cap="all">
                <a:solidFill>
                  <a:schemeClr val="tx2">
                    <a:lumMod val="95000"/>
                    <a:lumOff val="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r>
              <a:rPr lang="en-US" sz="1800" dirty="0"/>
              <a:t>Associate professor</a:t>
            </a:r>
          </a:p>
        </p:txBody>
      </p:sp>
      <p:sp>
        <p:nvSpPr>
          <p:cNvPr id="18" name="Text Placeholder 5"/>
          <p:cNvSpPr txBox="1">
            <a:spLocks/>
          </p:cNvSpPr>
          <p:nvPr/>
        </p:nvSpPr>
        <p:spPr>
          <a:xfrm>
            <a:off x="3484379" y="4671139"/>
            <a:ext cx="2196998" cy="198821"/>
          </a:xfrm>
          <a:prstGeom prst="rect">
            <a:avLst/>
          </a:prstGeom>
        </p:spPr>
        <p:txBody>
          <a:bodyPr lIns="51435" tIns="25718" rIns="51435" bIns="25718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500" b="1" i="0" kern="1200" cap="all">
                <a:solidFill>
                  <a:schemeClr val="tx1"/>
                </a:solidFill>
                <a:latin typeface="Lato Black" charset="0"/>
                <a:ea typeface="Lato Black" charset="0"/>
                <a:cs typeface="Lato Blac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Jeff martin</a:t>
            </a:r>
            <a:r>
              <a:rPr lang="en-US" sz="1400" dirty="0"/>
              <a:t> </a:t>
            </a: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5939731" y="4941168"/>
            <a:ext cx="2197000" cy="162018"/>
          </a:xfrm>
          <a:prstGeom prst="rect">
            <a:avLst/>
          </a:prstGeom>
        </p:spPr>
        <p:txBody>
          <a:bodyPr lIns="51435" tIns="25718" rIns="51435" bIns="25718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" b="0" i="0" kern="1200" cap="all">
                <a:solidFill>
                  <a:schemeClr val="tx2">
                    <a:lumMod val="95000"/>
                    <a:lumOff val="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r>
              <a:rPr lang="en-US" sz="1800" dirty="0"/>
              <a:t>Clinical associate professor</a:t>
            </a:r>
          </a:p>
        </p:txBody>
      </p:sp>
      <p:sp>
        <p:nvSpPr>
          <p:cNvPr id="20" name="Text Placeholder 5"/>
          <p:cNvSpPr txBox="1">
            <a:spLocks/>
          </p:cNvSpPr>
          <p:nvPr/>
        </p:nvSpPr>
        <p:spPr>
          <a:xfrm>
            <a:off x="5939734" y="4671139"/>
            <a:ext cx="2196998" cy="198821"/>
          </a:xfrm>
          <a:prstGeom prst="rect">
            <a:avLst/>
          </a:prstGeom>
        </p:spPr>
        <p:txBody>
          <a:bodyPr lIns="51435" tIns="25718" rIns="51435" bIns="25718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500" b="1" i="0" kern="1200" cap="all">
                <a:solidFill>
                  <a:schemeClr val="tx1"/>
                </a:solidFill>
                <a:latin typeface="Lato Black" charset="0"/>
                <a:ea typeface="Lato Black" charset="0"/>
                <a:cs typeface="Lato Blac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Cris </a:t>
            </a:r>
            <a:r>
              <a:rPr lang="en-US" sz="1800" dirty="0" err="1"/>
              <a:t>hughes</a:t>
            </a:r>
            <a:endParaRPr lang="en-US" sz="1800" dirty="0"/>
          </a:p>
        </p:txBody>
      </p:sp>
      <p:sp>
        <p:nvSpPr>
          <p:cNvPr id="21" name="Título 3"/>
          <p:cNvSpPr txBox="1">
            <a:spLocks/>
          </p:cNvSpPr>
          <p:nvPr/>
        </p:nvSpPr>
        <p:spPr>
          <a:xfrm>
            <a:off x="86723" y="1131346"/>
            <a:ext cx="8784976" cy="6170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3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Congratulations</a:t>
            </a:r>
            <a:r>
              <a:rPr lang="es-ES_tradnl" sz="3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 to </a:t>
            </a:r>
            <a:r>
              <a:rPr lang="es-ES_tradnl" sz="3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Newly</a:t>
            </a:r>
            <a:r>
              <a:rPr lang="es-ES_tradnl" sz="3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 </a:t>
            </a:r>
            <a:r>
              <a:rPr lang="es-ES_tradnl" sz="3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Promoted</a:t>
            </a:r>
            <a:r>
              <a:rPr lang="es-ES_tradnl" sz="3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 </a:t>
            </a:r>
            <a:r>
              <a:rPr lang="es-ES_tradnl" sz="3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Faculty</a:t>
            </a:r>
            <a:endParaRPr lang="es-ES_tradnl" sz="3300" b="1" dirty="0">
              <a:solidFill>
                <a:schemeClr val="tx1">
                  <a:lumMod val="85000"/>
                  <a:lumOff val="15000"/>
                </a:schemeClr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B5698E85-213A-424D-A99C-0522E09E50B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/>
          <a:stretch/>
        </p:blipFill>
        <p:spPr>
          <a:xfrm>
            <a:off x="3788628" y="2537583"/>
            <a:ext cx="1566744" cy="2031545"/>
          </a:xfr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4577895E-4852-4B83-A9BB-497CB1D44E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/>
        </p:blipFill>
        <p:spPr>
          <a:xfrm>
            <a:off x="1401218" y="2537583"/>
            <a:ext cx="1423980" cy="2031545"/>
          </a:xfrm>
        </p:spPr>
      </p:pic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CD1571E9-0545-40FC-B9B0-681D4BE6A50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/>
          <a:stretch/>
        </p:blipFill>
        <p:spPr>
          <a:xfrm>
            <a:off x="6184316" y="2537583"/>
            <a:ext cx="1692954" cy="2031545"/>
          </a:xfrm>
        </p:spPr>
      </p:pic>
    </p:spTree>
    <p:extLst>
      <p:ext uri="{BB962C8B-B14F-4D97-AF65-F5344CB8AC3E}">
        <p14:creationId xmlns:p14="http://schemas.microsoft.com/office/powerpoint/2010/main" val="23195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3609</TotalTime>
  <Words>1157</Words>
  <Application>Microsoft Macintosh PowerPoint</Application>
  <PresentationFormat>On-screen Show (4:3)</PresentationFormat>
  <Paragraphs>268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Lato</vt:lpstr>
      <vt:lpstr>Lato Black</vt:lpstr>
      <vt:lpstr>Montserrat Light</vt:lpstr>
      <vt:lpstr>Times New Roman</vt:lpstr>
      <vt:lpstr>Office Theme</vt:lpstr>
      <vt:lpstr>PowerPoint Presentation</vt:lpstr>
      <vt:lpstr>Pre-COVID Anthropology Events [Remember When?]</vt:lpstr>
      <vt:lpstr>Pre-COVID Anthropology Events! [Remember When?]</vt:lpstr>
      <vt:lpstr>PowerPoint Presentation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  </vt:lpstr>
      <vt:lpstr>  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  <vt:lpstr>  </vt:lpstr>
    </vt:vector>
  </TitlesOfParts>
  <Company>UIUC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Orta</dc:creator>
  <cp:lastModifiedBy>Microsoft Office User</cp:lastModifiedBy>
  <cp:revision>143</cp:revision>
  <dcterms:created xsi:type="dcterms:W3CDTF">2015-04-28T14:21:19Z</dcterms:created>
  <dcterms:modified xsi:type="dcterms:W3CDTF">2020-09-04T18:13:27Z</dcterms:modified>
</cp:coreProperties>
</file>